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77" r:id="rId9"/>
    <p:sldId id="262" r:id="rId10"/>
    <p:sldId id="264" r:id="rId11"/>
    <p:sldId id="266" r:id="rId12"/>
    <p:sldId id="267" r:id="rId13"/>
    <p:sldId id="268" r:id="rId14"/>
    <p:sldId id="269" r:id="rId15"/>
    <p:sldId id="271" r:id="rId16"/>
    <p:sldId id="272" r:id="rId17"/>
    <p:sldId id="273" r:id="rId18"/>
    <p:sldId id="274" r:id="rId19"/>
    <p:sldId id="275" r:id="rId20"/>
    <p:sldId id="276" r:id="rId21"/>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4" Type="http://schemas.openxmlformats.org/officeDocument/2006/relationships/tableStyles" Target="tableStyles.xml"/><Relationship Id="rId23" Type="http://schemas.openxmlformats.org/officeDocument/2006/relationships/viewProps" Target="viewProps.xml"/><Relationship Id="rId22" Type="http://schemas.openxmlformats.org/officeDocument/2006/relationships/presProps" Target="presProps.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english#pid=6901cac31e46103c3b209a85#tid=690876e07025800008f0b674#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3063240" y="5230368"/>
            <a:ext cx="6080760" cy="649224"/>
          </a:xfrm>
          <a:prstGeom prst="rect">
            <a:avLst/>
          </a:prstGeom>
          <a:noFill/>
        </p:spPr>
        <p:txBody>
          <a:bodyPr wrap="square" lIns="0" tIns="0" rIns="0" bIns="0" rtlCol="0" anchor="ctr"/>
          <a:lstStyle/>
          <a:p>
            <a:pPr algn="ctr">
              <a:lnSpc>
                <a:spcPct val="100000"/>
              </a:lnSpc>
            </a:pPr>
            <a:r>
              <a:rPr lang="en-US" sz="2400" b="1" i="0" dirty="0">
                <a:solidFill>
                  <a:srgbClr val="FFFFFF"/>
                </a:solidFill>
                <a:latin typeface="黑体" panose="02010609060101010101" pitchFamily="34" charset="-122"/>
                <a:ea typeface="黑体" panose="02010609060101010101" pitchFamily="34" charset="-122"/>
                <a:cs typeface="黑体" panose="02010609060101010101" pitchFamily="34" charset="-120"/>
              </a:rPr>
              <a:t>高中英语</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356616"/>
            <a:ext cx="2249424" cy="448056"/>
          </a:xfrm>
          <a:prstGeom prst="rect">
            <a:avLst/>
          </a:prstGeom>
        </p:spPr>
      </p:pic>
      <p:sp>
        <p:nvSpPr>
          <p:cNvPr id="4" name="MasterShapeName"/>
          <p:cNvSpPr/>
          <p:nvPr/>
        </p:nvSpPr>
        <p:spPr>
          <a:xfrm>
            <a:off x="896112" y="356616"/>
            <a:ext cx="1490472" cy="457200"/>
          </a:xfrm>
          <a:prstGeom prst="rect">
            <a:avLst/>
          </a:prstGeom>
          <a:noFill/>
        </p:spPr>
        <p:txBody>
          <a:bodyPr/>
          <a:lstStyle/>
          <a:p>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1#df=d4dd8167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356616"/>
            <a:ext cx="2249424" cy="448056"/>
          </a:xfrm>
          <a:prstGeom prst="rect">
            <a:avLst/>
          </a:prstGeom>
        </p:spPr>
      </p:pic>
      <p:sp>
        <p:nvSpPr>
          <p:cNvPr id="4" name="MasterShapeName"/>
          <p:cNvSpPr/>
          <p:nvPr/>
        </p:nvSpPr>
        <p:spPr>
          <a:xfrm>
            <a:off x="896112" y="356616"/>
            <a:ext cx="1490472" cy="457200"/>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攻略识别</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df=611a2d8f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356616"/>
            <a:ext cx="2249424" cy="448056"/>
          </a:xfrm>
          <a:prstGeom prst="rect">
            <a:avLst/>
          </a:prstGeom>
        </p:spPr>
      </p:pic>
      <p:sp>
        <p:nvSpPr>
          <p:cNvPr id="4" name="MasterShapeName"/>
          <p:cNvSpPr/>
          <p:nvPr/>
        </p:nvSpPr>
        <p:spPr>
          <a:xfrm>
            <a:off x="896112" y="356616"/>
            <a:ext cx="1490472" cy="457200"/>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攻略解读</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1#df=0574014b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356616"/>
            <a:ext cx="2249424" cy="448056"/>
          </a:xfrm>
          <a:prstGeom prst="rect">
            <a:avLst/>
          </a:prstGeom>
        </p:spPr>
      </p:pic>
      <p:sp>
        <p:nvSpPr>
          <p:cNvPr id="4" name="MasterShapeName"/>
          <p:cNvSpPr/>
          <p:nvPr/>
        </p:nvSpPr>
        <p:spPr>
          <a:xfrm>
            <a:off x="896112" y="356616"/>
            <a:ext cx="1490472" cy="457200"/>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攻略应用</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0"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8.xml"/><Relationship Id="rId1" Type="http://schemas.openxmlformats.org/officeDocument/2006/relationships/image" Target="../media/image6.jpe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8.xml"/><Relationship Id="rId1" Type="http://schemas.openxmlformats.org/officeDocument/2006/relationships/image" Target="../media/image6.jpe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8.xml"/><Relationship Id="rId1" Type="http://schemas.openxmlformats.org/officeDocument/2006/relationships/image" Target="../media/image6.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4" Type="http://schemas.openxmlformats.org/officeDocument/2006/relationships/notesSlide" Target="../notesSlides/notesSlide17.xml"/><Relationship Id="rId3" Type="http://schemas.openxmlformats.org/officeDocument/2006/relationships/slideLayout" Target="../slideLayouts/slideLayout9.xml"/><Relationship Id="rId2" Type="http://schemas.openxmlformats.org/officeDocument/2006/relationships/image" Target="../media/image8.png"/><Relationship Id="rId1" Type="http://schemas.openxmlformats.org/officeDocument/2006/relationships/image" Target="../media/image7.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8.xml"/><Relationship Id="rId1"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8.xml"/><Relationship Id="rId1" Type="http://schemas.openxmlformats.org/officeDocument/2006/relationships/image" Target="../media/image6.jpe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image" Target="../media/image6.jpe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8.xml"/><Relationship Id="rId1" Type="http://schemas.openxmlformats.org/officeDocument/2006/relationships/image" Target="../media/image6.jpe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8.xml"/><Relationship Id="rId1" Type="http://schemas.openxmlformats.org/officeDocument/2006/relationships/image" Target="../media/image6.jpe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8.xml"/><Relationship Id="rId1"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4_BD#9acfaef96?pid=611a2d8f0&amp;color=0,0,0&amp;mp=1&amp;vtp=1&amp;bt=1&amp;bbb=1&amp;hb=1"/>
          <p:cNvSpPr/>
          <p:nvPr/>
        </p:nvSpPr>
        <p:spPr>
          <a:xfrm>
            <a:off x="832104" y="1078991"/>
            <a:ext cx="10533888" cy="16084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3.宾语从句一般用陈述语气，但当主句的谓语动词为advise、insist、suggest、require、request、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order等表</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示建议</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、命令、要求的动词时，从句谓语要用虚拟语气，即从句谓语用“should+动词原形”形式，</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should可</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以省略。</a:t>
            </a:r>
            <a:endPar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ts val="3100"/>
              </a:lnSpc>
              <a:spcBef>
                <a:spcPts val="0"/>
              </a:spcBef>
              <a:spcAft>
                <a:spcPts val="0"/>
              </a:spcAft>
              <a:buClrTx/>
              <a:buSzTx/>
              <a:buFontTx/>
              <a:buNone/>
              <a:defRPr/>
            </a:pPr>
            <a:r>
              <a:rPr kumimoji="0" lang="en-US" altLang="zh-CN" sz="900" b="0" i="0" u="none" strike="noStrike" kern="0" cap="none" spc="0" normalizeH="0" baseline="0" noProof="0">
                <a:ln>
                  <a:noFill/>
                </a:ln>
                <a:solidFill>
                  <a:srgbClr val="FFFFFF"/>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She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insisted</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that</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（should）</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apologise</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她坚决主张他应该道歉</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pic>
        <p:nvPicPr>
          <p:cNvPr id="3" name="P_4_BD#9acfaef96?pid=611a2d8f0&amp;color=0,0,0&amp;mp=1&amp;tib=255,255,255&amp;iip=6&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41280" y="2353944"/>
            <a:ext cx="2103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graphicFrame>
        <p:nvGraphicFramePr>
          <p:cNvPr id="13" name="P_4_BD#9acfaef96?colgroup=2,53&amp;pid=611a2d8f0&amp;color=0,0,0&amp;vtp=1&amp;bbb=1&amp;hb=1"/>
          <p:cNvGraphicFramePr>
            <a:graphicFrameLocks noGrp="1"/>
          </p:cNvGraphicFramePr>
          <p:nvPr/>
        </p:nvGraphicFramePr>
        <p:xfrm>
          <a:off x="832104" y="2806700"/>
          <a:ext cx="10506456" cy="2322068"/>
        </p:xfrm>
        <a:graphic>
          <a:graphicData uri="http://schemas.openxmlformats.org/drawingml/2006/table">
            <a:tbl>
              <a:tblPr/>
              <a:tblGrid>
                <a:gridCol w="649224"/>
                <a:gridCol w="9857232"/>
              </a:tblGrid>
              <a:tr h="2322068">
                <a:tc>
                  <a:txBody>
                    <a:bodyPr/>
                    <a:lstStyle/>
                    <a:p>
                      <a:pPr marL="0" indent="0" algn="ctr" hangingPunct="0">
                        <a:lnSpc>
                          <a:spcPts val="2200"/>
                        </a:lnSpc>
                      </a:pPr>
                      <a:r>
                        <a:rPr lang="en-US" altLang="zh-CN" sz="1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表语</a:t>
                      </a:r>
                      <a:endParaRPr lang="en-US" altLang="zh-CN" sz="1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ctr" hangingPunct="0">
                        <a:lnSpc>
                          <a:spcPts val="2000"/>
                        </a:lnSpc>
                      </a:pPr>
                      <a:r>
                        <a:rPr lang="en-US" altLang="zh-CN" sz="1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从句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200"/>
                        </a:lnSpc>
                      </a:pP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表语从句常出现在连系动词之后</a:t>
                      </a:r>
                      <a:r>
                        <a:rPr lang="zh-CN" altLang="en-US"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一般结构为</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主语</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连系动词</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表语从句”</a:t>
                      </a:r>
                      <a:r>
                        <a:rPr lang="zh-CN" altLang="en-US"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可接表语从句的连系动词有</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seem</a:t>
                      </a:r>
                      <a:r>
                        <a:rPr lang="en-US" altLang="zh-CN" sz="14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4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indent="0" algn="l" hangingPunct="0">
                        <a:lnSpc>
                          <a:spcPts val="2200"/>
                        </a:lnSpc>
                      </a:pP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sound</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等</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p>
                      <a:pPr marL="0" indent="0" algn="l" hangingPunct="0">
                        <a:lnSpc>
                          <a:spcPts val="2200"/>
                        </a:lnSpc>
                      </a:pP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表语从句实际上是对主语进行补充说明</a:t>
                      </a:r>
                      <a:r>
                        <a:rPr lang="zh-CN" altLang="en-US"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从句表达的是主语的内容</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p>
                      <a:pPr marL="0" indent="0" algn="l" hangingPunct="0">
                        <a:lnSpc>
                          <a:spcPts val="2200"/>
                        </a:lnSpc>
                      </a:pPr>
                      <a:r>
                        <a:rPr lang="en-US" altLang="zh-CN" sz="900" b="0" i="0" kern="0" spc="0">
                          <a:solidFill>
                            <a:srgbClr val="FFFFFF">
                              <a:alpha val="0"/>
                            </a:srgbClr>
                          </a:solidFill>
                          <a:latin typeface="宋体" panose="02010600030101010101" pitchFamily="2" charset="-122"/>
                          <a:ea typeface="微软雅黑" panose="020B0503020204020204" pitchFamily="34" charset="-122"/>
                          <a:cs typeface="Times New Roman" panose="02020603050405020304" pitchFamily="34" charset="-120"/>
                        </a:rPr>
                        <a:t>____</a:t>
                      </a: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question</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whether</a:t>
                      </a:r>
                      <a:r>
                        <a:rPr lang="en-US" altLang="zh-CN" sz="1400" b="0"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finish</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问题是我们是否能及时完成这项工作</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p>
                      <a:pPr marL="0" indent="0" algn="l" hangingPunct="0">
                        <a:lnSpc>
                          <a:spcPts val="2200"/>
                        </a:lnSpc>
                      </a:pP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主句的主语是名词</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advice</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suggestion</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order</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request</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requirement</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等时</a:t>
                      </a:r>
                      <a:r>
                        <a:rPr lang="zh-CN" altLang="en-US"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表语从句应用虚拟语气</a:t>
                      </a:r>
                      <a:r>
                        <a:rPr lang="zh-CN" altLang="en-US"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4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即从句谓语用</a:t>
                      </a:r>
                      <a:endParaRPr lang="en-US" altLang="zh-CN" sz="14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hangingPunct="0">
                        <a:lnSpc>
                          <a:spcPts val="2200"/>
                        </a:lnSpc>
                      </a:pP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动词原形</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形式</a:t>
                      </a:r>
                      <a:r>
                        <a:rPr lang="zh-CN" altLang="en-US"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可以省略</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p>
                      <a:pPr marL="0" indent="0" algn="l" hangingPunct="0">
                        <a:lnSpc>
                          <a:spcPts val="2200"/>
                        </a:lnSpc>
                      </a:pPr>
                      <a:r>
                        <a:rPr lang="en-US" altLang="zh-CN" sz="900" b="0" i="0" kern="0" spc="0">
                          <a:solidFill>
                            <a:srgbClr val="FFFFFF">
                              <a:alpha val="0"/>
                            </a:srgbClr>
                          </a:solidFill>
                          <a:latin typeface="宋体" panose="02010600030101010101" pitchFamily="2" charset="-122"/>
                          <a:ea typeface="微软雅黑" panose="020B0503020204020204" pitchFamily="34" charset="-122"/>
                          <a:cs typeface="Times New Roman" panose="02020603050405020304" pitchFamily="34" charset="-120"/>
                        </a:rPr>
                        <a:t>____</a:t>
                      </a: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suggestion</a:t>
                      </a:r>
                      <a:r>
                        <a:rPr lang="en-US" altLang="zh-CN" sz="1400" b="0"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400" b="0"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1400" b="0"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discussion</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matter</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instead</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setting</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aside</a:t>
                      </a: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我的建议是我们应当</a:t>
                      </a:r>
                      <a:endParaRPr lang="en-US" altLang="zh-CN" sz="14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lvl="0" indent="0" algn="l" hangingPunct="0">
                        <a:lnSpc>
                          <a:spcPts val="2000"/>
                        </a:lnSpc>
                      </a:pPr>
                      <a:r>
                        <a:rPr lang="en-US" altLang="zh-CN" sz="14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讨论一下这个问题</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而不是把它放在一边</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pic>
        <p:nvPicPr>
          <p:cNvPr id="6" name="P_4_BD#9acfaef96.table_image?tii=15&amp;pid=611a2d8f0&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585364" y="3703288"/>
            <a:ext cx="164592" cy="21945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7" name="P_4_BD#9acfaef96.table_image?tii=16&amp;pid=611a2d8f0&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585364" y="4560792"/>
            <a:ext cx="164592" cy="21945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P_4_BD#9acfaef96?colgroup=2,53&amp;pid=611a2d8f0&amp;color=0,0,0&amp;mp=1&amp;vtp=1&amp;bt=1&amp;bbb=1&amp;hb=1"/>
          <p:cNvGraphicFramePr>
            <a:graphicFrameLocks noGrp="1"/>
          </p:cNvGraphicFramePr>
          <p:nvPr/>
        </p:nvGraphicFramePr>
        <p:xfrm>
          <a:off x="832104" y="1496695"/>
          <a:ext cx="10506456" cy="2055432"/>
        </p:xfrm>
        <a:graphic>
          <a:graphicData uri="http://schemas.openxmlformats.org/drawingml/2006/table">
            <a:tbl>
              <a:tblPr/>
              <a:tblGrid>
                <a:gridCol w="649224"/>
                <a:gridCol w="9857232"/>
              </a:tblGrid>
              <a:tr h="2055432">
                <a:tc>
                  <a:txBody>
                    <a:bodyPr/>
                    <a:lstStyle/>
                    <a:p>
                      <a:pPr marL="0" indent="0" algn="ctr" hangingPunct="0">
                        <a:lnSpc>
                          <a:spcPts val="2200"/>
                        </a:lnSpc>
                      </a:pPr>
                      <a:r>
                        <a:rPr lang="en-US" altLang="zh-CN" sz="1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表语</a:t>
                      </a:r>
                      <a:endParaRPr lang="en-US" altLang="zh-CN" sz="1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ctr" hangingPunct="0">
                        <a:lnSpc>
                          <a:spcPts val="2000"/>
                        </a:lnSpc>
                      </a:pPr>
                      <a:r>
                        <a:rPr lang="en-US" altLang="zh-CN" sz="1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从句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ts val="2200"/>
                        </a:lnSpc>
                      </a:pPr>
                      <a:r>
                        <a:rPr lang="en-US" altLang="zh-CN" sz="14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小贴士</a:t>
                      </a:r>
                      <a:endParaRPr lang="en-US" altLang="zh-CN" sz="1200" dirty="0"/>
                    </a:p>
                    <a:p>
                      <a:pPr algn="l" hangingPunct="0">
                        <a:lnSpc>
                          <a:spcPts val="2200"/>
                        </a:lnSpc>
                      </a:pPr>
                      <a:r>
                        <a:rPr lang="en-US" altLang="zh-CN" sz="14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主句主语为</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reason</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时</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表语从句的引导词要用</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一般不用</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或</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p>
                      <a:pPr algn="l" hangingPunct="0">
                        <a:lnSpc>
                          <a:spcPts val="2200"/>
                        </a:lnSpc>
                      </a:pP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③</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why引导的表语从句：</a:t>
                      </a:r>
                      <a:endParaRPr lang="en-US" altLang="zh-CN" sz="1200" dirty="0"/>
                    </a:p>
                    <a:p>
                      <a:pPr algn="l" hangingPunct="0">
                        <a:lnSpc>
                          <a:spcPts val="2200"/>
                        </a:lnSpc>
                      </a:pP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/This/That</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这/那是</a:t>
                      </a:r>
                      <a:r>
                        <a:rPr lang="en-US" altLang="zh-CN" sz="14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的原因</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p>
                      <a:pPr algn="l" hangingPunct="0">
                        <a:lnSpc>
                          <a:spcPts val="2200"/>
                        </a:lnSpc>
                      </a:pP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/This/That</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这/那是因为</a:t>
                      </a:r>
                      <a:r>
                        <a:rPr lang="en-US" altLang="zh-CN" sz="14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endParaRPr lang="en-US" altLang="zh-CN" sz="1200" dirty="0">
                        <a:latin typeface="宋体" panose="02010600030101010101" pitchFamily="2" charset="-122"/>
                      </a:endParaRPr>
                    </a:p>
                    <a:p>
                      <a:pPr algn="l" hangingPunct="0">
                        <a:lnSpc>
                          <a:spcPts val="2200"/>
                        </a:lnSpc>
                      </a:pPr>
                      <a:r>
                        <a:rPr lang="en-US" altLang="zh-CN" sz="900" b="0" i="0" kern="0" spc="0">
                          <a:solidFill>
                            <a:srgbClr val="FFFFFF">
                              <a:alpha val="0"/>
                            </a:srgbClr>
                          </a:solidFill>
                          <a:latin typeface="宋体" panose="02010600030101010101" pitchFamily="2" charset="-122"/>
                          <a:ea typeface="微软雅黑" panose="020B0503020204020204" pitchFamily="34" charset="-122"/>
                          <a:cs typeface="Times New Roman" panose="02020603050405020304" pitchFamily="34" charset="-120"/>
                        </a:rPr>
                        <a:t>____</a:t>
                      </a: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didn't</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400" b="0"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400" b="0"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failed.他没有努力工作</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那就是他失败的原因</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p>
                      <a:pPr algn="l" hangingPunct="0">
                        <a:lnSpc>
                          <a:spcPts val="2100"/>
                        </a:lnSpc>
                      </a:pPr>
                      <a:r>
                        <a:rPr lang="en-US" altLang="zh-CN" sz="900" b="0" i="0" kern="0" spc="0">
                          <a:solidFill>
                            <a:srgbClr val="FFFFFF">
                              <a:alpha val="0"/>
                            </a:srgbClr>
                          </a:solidFill>
                          <a:latin typeface="宋体" panose="02010600030101010101" pitchFamily="2" charset="-122"/>
                          <a:ea typeface="微软雅黑" panose="020B0503020204020204" pitchFamily="34" charset="-122"/>
                          <a:cs typeface="Times New Roman" panose="02020603050405020304" pitchFamily="34" charset="-120"/>
                        </a:rPr>
                        <a:t>____</a:t>
                      </a: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failed.</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400" b="0"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400" b="0"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didn't</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hard.他失败了</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那是因为他没有努力工作</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pic>
        <p:nvPicPr>
          <p:cNvPr id="3" name="P_4_BD#9acfaef96.table_image?tii=17&amp;pid=611a2d8f0&amp;color=0,0,0&amp;mp=1&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585364" y="2978785"/>
            <a:ext cx="164592" cy="21945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P_4_BD#9acfaef96.table_image?tii=18&amp;pid=611a2d8f0&amp;color=0,0,0&amp;mp=1&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585364" y="3268853"/>
            <a:ext cx="164592" cy="21945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2" name="P_4_BD#9acfaef96?colgroup=2,53&amp;pid=611a2d8f0&amp;color=0,0,0&amp;mp=1&amp;vtp=1&amp;bt=1&amp;bbb=1"/>
          <p:cNvSpPr txBox="1"/>
          <p:nvPr/>
        </p:nvSpPr>
        <p:spPr>
          <a:xfrm>
            <a:off x="10979488" y="1078992"/>
            <a:ext cx="359073" cy="296748"/>
          </a:xfrm>
          <a:prstGeom prst="rect">
            <a:avLst/>
          </a:prstGeom>
          <a:noFill/>
        </p:spPr>
        <p:txBody>
          <a:bodyPr vert="horz" wrap="none" lIns="0" tIns="0" rIns="0" bIns="0" rtlCol="0">
            <a:spAutoFit/>
          </a:bodyPr>
          <a:lstStyle/>
          <a:p>
            <a:pPr algn="r">
              <a:lnSpc>
                <a:spcPts val="2500"/>
              </a:lnSpc>
            </a:pPr>
            <a:r>
              <a:rPr lang="zh-CN" altLang="en-US" sz="1400">
                <a:latin typeface="Times New Roman" panose="02020603050405020304" pitchFamily="34" charset="0"/>
              </a:rPr>
              <a:t>续表</a:t>
            </a:r>
            <a:endParaRPr lang="zh-CN" altLang="en-US" sz="1400">
              <a:latin typeface="Times New Roman" panose="02020603050405020304" pitchFamily="34" charset="0"/>
            </a:endParaRPr>
          </a:p>
        </p:txBody>
      </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 name="P_4_BD#9acfaef96?colgroup=2,53&amp;pid=611a2d8f0&amp;color=0,0,0&amp;vtp=1&amp;bt=1&amp;bbb=1&amp;hb=1"/>
          <p:cNvGraphicFramePr>
            <a:graphicFrameLocks noGrp="1"/>
          </p:cNvGraphicFramePr>
          <p:nvPr/>
        </p:nvGraphicFramePr>
        <p:xfrm>
          <a:off x="832104" y="1496695"/>
          <a:ext cx="10506456" cy="3172460"/>
        </p:xfrm>
        <a:graphic>
          <a:graphicData uri="http://schemas.openxmlformats.org/drawingml/2006/table">
            <a:tbl>
              <a:tblPr/>
              <a:tblGrid>
                <a:gridCol w="649224"/>
                <a:gridCol w="9857232"/>
              </a:tblGrid>
              <a:tr h="3172460">
                <a:tc>
                  <a:txBody>
                    <a:bodyPr/>
                    <a:lstStyle/>
                    <a:p>
                      <a:pPr marL="0" indent="0" algn="ctr" hangingPunct="0">
                        <a:lnSpc>
                          <a:spcPts val="2200"/>
                        </a:lnSpc>
                      </a:pPr>
                      <a:r>
                        <a:rPr lang="en-US" altLang="zh-CN" sz="1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同位</a:t>
                      </a:r>
                      <a:endParaRPr lang="en-US" altLang="zh-CN" sz="1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indent="0" algn="ctr" hangingPunct="0">
                        <a:lnSpc>
                          <a:spcPts val="2200"/>
                        </a:lnSpc>
                      </a:pPr>
                      <a:r>
                        <a:rPr lang="en-US" altLang="zh-CN" sz="1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语从</a:t>
                      </a:r>
                      <a:endParaRPr lang="en-US" altLang="zh-CN" sz="1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ctr" hangingPunct="0">
                        <a:lnSpc>
                          <a:spcPts val="2000"/>
                        </a:lnSpc>
                      </a:pPr>
                      <a:r>
                        <a:rPr lang="en-US" altLang="zh-CN" sz="1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200"/>
                        </a:lnSpc>
                      </a:pP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同位语从句在句中作某一名词的同位语</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一般位于该名词之后</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说明该名词的具体内容</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常见的这类名词有</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news</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fact</a:t>
                      </a:r>
                      <a:r>
                        <a:rPr lang="en-US" altLang="zh-CN" sz="14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4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indent="0" algn="l" hangingPunct="0">
                        <a:lnSpc>
                          <a:spcPts val="2200"/>
                        </a:lnSpc>
                      </a:pP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desire</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suggestion</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promise</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information</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等</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引导同位语从句的连接词主要有</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whether</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4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4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indent="0" algn="l" hangingPunct="0">
                        <a:lnSpc>
                          <a:spcPts val="2200"/>
                        </a:lnSpc>
                      </a:pP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等</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p>
                      <a:pPr marL="0" indent="0" algn="l" hangingPunct="0">
                        <a:lnSpc>
                          <a:spcPts val="2200"/>
                        </a:lnSpc>
                      </a:pP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在同位语从句中</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和</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whether</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不作成分</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无词义</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whether</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表示</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是否</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1400" b="0" i="0" dirty="0">
                          <a:solidFill>
                            <a:srgbClr val="00A0AF"/>
                          </a:solidFill>
                          <a:latin typeface="Times New Roman" panose="02020603050405020304" pitchFamily="34" charset="0"/>
                          <a:ea typeface="楷体" panose="02010609060101010101" pitchFamily="34" charset="-122"/>
                          <a:cs typeface="Times New Roman" panose="02020603050405020304" pitchFamily="34" charset="-120"/>
                        </a:rPr>
                        <a:t>不能引导同位语从句</a:t>
                      </a:r>
                      <a:r>
                        <a:rPr lang="en-US" altLang="zh-CN" sz="14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引导同位语从句的连</a:t>
                      </a:r>
                      <a:endParaRPr lang="en-US" altLang="zh-CN" sz="14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hangingPunct="0">
                        <a:lnSpc>
                          <a:spcPts val="2200"/>
                        </a:lnSpc>
                      </a:pPr>
                      <a:r>
                        <a:rPr lang="en-US" altLang="zh-CN" sz="14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接词一般都不能省略</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p>
                      <a:pPr marL="0" indent="0" algn="l" hangingPunct="0">
                        <a:lnSpc>
                          <a:spcPts val="2200"/>
                        </a:lnSpc>
                      </a:pPr>
                      <a:r>
                        <a:rPr lang="en-US" altLang="zh-CN" sz="900" b="0" i="0" kern="0" spc="0">
                          <a:solidFill>
                            <a:srgbClr val="FFFFFF">
                              <a:alpha val="0"/>
                            </a:srgbClr>
                          </a:solidFill>
                          <a:latin typeface="宋体" panose="02010600030101010101" pitchFamily="2" charset="-122"/>
                          <a:ea typeface="微软雅黑" panose="020B0503020204020204" pitchFamily="34" charset="-122"/>
                          <a:cs typeface="Times New Roman" panose="02020603050405020304" pitchFamily="34" charset="-120"/>
                        </a:rPr>
                        <a:t>____</a:t>
                      </a: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news</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400" b="0"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going</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resign</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false.</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他将辞职的消息是假的</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p>
                      <a:pPr marL="0" indent="0" algn="l" hangingPunct="0">
                        <a:lnSpc>
                          <a:spcPts val="2200"/>
                        </a:lnSpc>
                      </a:pP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定语从句与同位语从句的区别</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dirty="0"/>
                    </a:p>
                    <a:p>
                      <a:pPr marL="0" indent="0" algn="l" hangingPunct="0">
                        <a:lnSpc>
                          <a:spcPts val="2200"/>
                        </a:lnSpc>
                      </a:pPr>
                      <a:r>
                        <a:rPr lang="en-US" altLang="zh-CN" sz="14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定语从句和同位语从句都可以用来修饰名词</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但定语从句用来说明名词的性质</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特征</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来源等</a:t>
                      </a:r>
                      <a:r>
                        <a:rPr lang="en-US" altLang="zh-CN" sz="14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关系词在从句中充当某一成</a:t>
                      </a:r>
                      <a:endParaRPr lang="en-US" altLang="zh-CN" sz="14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hangingPunct="0">
                        <a:lnSpc>
                          <a:spcPts val="2200"/>
                        </a:lnSpc>
                      </a:pPr>
                      <a:r>
                        <a:rPr lang="en-US" altLang="zh-CN" sz="14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而同位语从句则解释说明名词所表示的具体内容</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p>
                      <a:pPr marL="0" indent="0" algn="l" hangingPunct="0">
                        <a:lnSpc>
                          <a:spcPts val="2200"/>
                        </a:lnSpc>
                      </a:pPr>
                      <a:r>
                        <a:rPr lang="en-US" altLang="zh-CN" sz="900" b="0" i="0" kern="0" spc="0">
                          <a:solidFill>
                            <a:srgbClr val="FFFFFF">
                              <a:alpha val="0"/>
                            </a:srgbClr>
                          </a:solidFill>
                          <a:latin typeface="宋体" panose="02010600030101010101" pitchFamily="2" charset="-122"/>
                          <a:ea typeface="微软雅黑" panose="020B0503020204020204" pitchFamily="34" charset="-122"/>
                          <a:cs typeface="Times New Roman" panose="02020603050405020304" pitchFamily="34" charset="-120"/>
                        </a:rPr>
                        <a:t>____</a:t>
                      </a: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news</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400" b="0"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won</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game</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excited</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我们队赢了比赛的消息使我们大家都很激动</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同位语从句</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dirty="0"/>
                    </a:p>
                    <a:p>
                      <a:pPr marL="0" lvl="0" indent="0" algn="l" hangingPunct="0">
                        <a:lnSpc>
                          <a:spcPts val="2100"/>
                        </a:lnSpc>
                      </a:pPr>
                      <a:r>
                        <a:rPr lang="en-US" altLang="zh-CN" sz="900" b="0" i="0" kern="0" spc="0">
                          <a:solidFill>
                            <a:srgbClr val="FFFFFF">
                              <a:alpha val="0"/>
                            </a:srgbClr>
                          </a:solidFill>
                          <a:latin typeface="宋体" panose="02010600030101010101" pitchFamily="2" charset="-122"/>
                          <a:ea typeface="微软雅黑" panose="020B0503020204020204" pitchFamily="34" charset="-122"/>
                          <a:cs typeface="Times New Roman" panose="02020603050405020304" pitchFamily="34" charset="-120"/>
                        </a:rPr>
                        <a:t>____</a:t>
                      </a: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news</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400" b="0"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told</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yesterday</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他昨天告诉我的那个消息非常重要</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定语从句</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pic>
        <p:nvPicPr>
          <p:cNvPr id="3" name="P_4_BD#9acfaef96.table_image?tii=19&amp;pid=611a2d8f0&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585364" y="2944463"/>
            <a:ext cx="164592" cy="21945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P_4_BD#9acfaef96.table_image?tii=20&amp;pid=611a2d8f0&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585364" y="4092035"/>
            <a:ext cx="164592" cy="21945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P_4_BD#9acfaef96.table_image?tii=21&amp;pid=611a2d8f0&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585364" y="4382103"/>
            <a:ext cx="164592" cy="21945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P_4_BD#9acfaef96?pid=611a2d8f0&amp;color=0,0,0&amp;vtp=1&amp;bbb=1&amp;hb=1"/>
          <p:cNvSpPr/>
          <p:nvPr/>
        </p:nvSpPr>
        <p:spPr>
          <a:xfrm>
            <a:off x="832104" y="4798695"/>
            <a:ext cx="10533888" cy="768795"/>
          </a:xfrm>
          <a:prstGeom prst="rect">
            <a:avLst/>
          </a:prstGeom>
          <a:noFill/>
        </p:spPr>
        <p:txBody>
          <a:bodyPr wrap="none" lIns="0" tIns="0" rIns="0" bIns="0" rtlCol="0" anchor="t"/>
          <a:lstStyle/>
          <a:p>
            <a:pPr algn="l">
              <a:lnSpc>
                <a:spcPts val="33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注意</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凡是同位语从句都可以改写为“The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fact/news/idea/truth/order/hope/suggestion/thought/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结构</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，定语从句则不可。</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#6.1</a:t>
            </a:r>
            <a:endParaRPr lang="en-US" altLang="zh-CN" dirty="0"/>
          </a:p>
        </p:txBody>
      </p:sp>
      <p:sp>
        <p:nvSpPr>
          <p:cNvPr id="2" name="P_4_BD#9acfaef96?colgroup=2,53&amp;pid=611a2d8f0&amp;color=0,0,0&amp;vtp=1&amp;bt=1&amp;bbb=1"/>
          <p:cNvSpPr txBox="1"/>
          <p:nvPr/>
        </p:nvSpPr>
        <p:spPr>
          <a:xfrm>
            <a:off x="10979488" y="1078992"/>
            <a:ext cx="359073" cy="296748"/>
          </a:xfrm>
          <a:prstGeom prst="rect">
            <a:avLst/>
          </a:prstGeom>
          <a:noFill/>
        </p:spPr>
        <p:txBody>
          <a:bodyPr vert="horz" wrap="none" lIns="0" tIns="0" rIns="0" bIns="0" rtlCol="0">
            <a:spAutoFit/>
          </a:bodyPr>
          <a:lstStyle/>
          <a:p>
            <a:pPr algn="r">
              <a:lnSpc>
                <a:spcPts val="2500"/>
              </a:lnSpc>
            </a:pPr>
            <a:r>
              <a:rPr lang="zh-CN" altLang="en-US" sz="1400">
                <a:latin typeface="Times New Roman" panose="02020603050405020304" pitchFamily="34" charset="0"/>
              </a:rPr>
              <a:t>续表</a:t>
            </a:r>
            <a:endParaRPr lang="zh-CN" altLang="en-US" sz="1400">
              <a:latin typeface="Times New Roman" panose="02020603050405020304" pitchFamily="34" charset="0"/>
            </a:endParaRPr>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4#9acfaef96?pid=611a2d8f0&amp;color=0,0,0&amp;vtp=1&amp;bt=1&amp;bbb=1"/>
          <p:cNvSpPr/>
          <p:nvPr/>
        </p:nvSpPr>
        <p:spPr>
          <a:xfrm>
            <a:off x="832104" y="1080000"/>
            <a:ext cx="10533888" cy="3284855"/>
          </a:xfrm>
          <a:prstGeom prst="rect">
            <a:avLst/>
          </a:prstGeom>
          <a:noFill/>
        </p:spPr>
        <p:txBody>
          <a:bodyPr wrap="none" lIns="0" tIns="0" rIns="0" bIns="0" rtlCol="0" anchor="t"/>
          <a:lstStyle/>
          <a:p>
            <a:pPr algn="l">
              <a:lnSpc>
                <a:spcPts val="33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名师有话说</a:t>
            </a:r>
            <a:endParaRPr lang="en-US" altLang="zh-CN" sz="1800" dirty="0"/>
          </a:p>
          <a:p>
            <a:pPr>
              <a:lnSpc>
                <a:spcPts val="3300"/>
              </a:lnSpc>
            </a:pPr>
            <a:r>
              <a:rPr lang="en-US" altLang="zh-CN"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选</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取名词性从句引导词的技巧</a:t>
            </a:r>
            <a:endParaRPr lang="en-US" altLang="zh-CN" sz="1800" dirty="0"/>
          </a:p>
          <a:p>
            <a:pPr>
              <a:lnSpc>
                <a:spcPts val="3300"/>
              </a:lnSpc>
            </a:pPr>
            <a:r>
              <a:rPr lang="en-US" altLang="zh-CN"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第</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1步</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首先需要判断从句是否缺少成分以及句意是否完整。</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不缺成分且句意完整：that</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不缺成分但句意不完整：whether/if</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③</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缺成分，且缺少的成分在从句中作主语、宾语、表语、定语等：连接代词</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④</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缺成分，且缺少的成分在从句中作状语：连接副词</a:t>
            </a:r>
            <a:endParaRPr lang="en-US" altLang="zh-CN" sz="1800" dirty="0"/>
          </a:p>
          <a:p>
            <a:pPr>
              <a:lnSpc>
                <a:spcPts val="3100"/>
              </a:lnSpc>
            </a:pPr>
            <a:r>
              <a:rPr lang="en-US" altLang="zh-CN" b="1"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第</a:t>
            </a:r>
            <a:r>
              <a:rPr lang="en-US" altLang="zh-CN" sz="1800" b="1"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2步</a:t>
            </a:r>
            <a:r>
              <a:rPr lang="en-US" altLang="zh-CN" sz="1800" b="1" i="0" spc="-1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通过第一步确定所选引导词的范围后，再根据语境判断所缺成分在句中的释义，选择含义适配的引导词。</a:t>
            </a:r>
            <a:endParaRPr lang="en-US" altLang="zh-CN" sz="1800" spc="-100" dirty="0"/>
          </a:p>
        </p:txBody>
      </p:sp>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4_BD#3e6563a2f?pid=0574014bc&amp;color=0,0,0&amp;vtp=1&amp;bt=1&amp;bbb=1"/>
          <p:cNvSpPr/>
          <p:nvPr/>
        </p:nvSpPr>
        <p:spPr>
          <a:xfrm>
            <a:off x="832104" y="1080000"/>
            <a:ext cx="10533888" cy="770255"/>
          </a:xfrm>
          <a:prstGeom prst="rect">
            <a:avLst/>
          </a:prstGeom>
          <a:noFill/>
        </p:spPr>
        <p:txBody>
          <a:bodyPr wrap="none" lIns="0" tIns="0" rIns="0" bIns="0" rtlCol="0" anchor="t"/>
          <a:lstStyle/>
          <a:p>
            <a:pPr algn="l">
              <a:lnSpc>
                <a:spcPts val="3300"/>
              </a:lnSpc>
            </a:pPr>
            <a:r>
              <a:rPr lang="en-US" altLang="zh-CN" sz="1800" b="1" i="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填入正确的从句引导词。</a:t>
            </a:r>
            <a:endParaRPr lang="en-US" altLang="zh-CN" sz="1800" b="1" i="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ts val="3100"/>
              </a:lnSpc>
              <a:spcBef>
                <a:spcPts val="0"/>
              </a:spcBef>
              <a:spcAft>
                <a:spcPts val="0"/>
              </a:spcAft>
              <a:buClrTx/>
              <a:buSzTx/>
              <a:buFontTx/>
              <a:buNone/>
              <a:defRPr/>
            </a:pP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1</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zh-CN" altLang="en-US"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北京</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2025]</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truth,</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though,</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is</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______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could</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be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guessed—there's</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never</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anyone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else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here.</a:t>
            </a:r>
            <a:endParaRPr lang="en-US" altLang="zh-CN" sz="1800" dirty="0"/>
          </a:p>
        </p:txBody>
      </p:sp>
      <p:sp>
        <p:nvSpPr>
          <p:cNvPr id="4" name="QB_4_AN.2_1#3e6563a2f.blank?vop=1&amp;pid=0574014bc&amp;color=0,0,0&amp;vpa=1&amp;vtp=1&amp;bbb=1"/>
          <p:cNvSpPr/>
          <p:nvPr/>
        </p:nvSpPr>
        <p:spPr>
          <a:xfrm>
            <a:off x="4451445" y="1447665"/>
            <a:ext cx="6111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what</a:t>
            </a:r>
            <a:endParaRPr lang="en-US" altLang="zh-CN" dirty="0"/>
          </a:p>
        </p:txBody>
      </p:sp>
      <p:sp>
        <p:nvSpPr>
          <p:cNvPr id="5" name="QB_4_AS.3_1#9f3f14359?vop=1&amp;pid=0574014bc&amp;color=0,0,0&amp;vtp=1&amp;bbb=1&amp;hb=1"/>
          <p:cNvSpPr/>
          <p:nvPr/>
        </p:nvSpPr>
        <p:spPr>
          <a:xfrm>
            <a:off x="832104" y="1899532"/>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句意为</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真相正如所猜的那样</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从来没有其他人</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设空处位于</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后</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引导表语从句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从句中缺少</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主语</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指物</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意为</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的事情</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应用</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引导</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故填</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bg/>
                                          </p:spTgt>
                                        </p:tgtEl>
                                        <p:attrNameLst>
                                          <p:attrName>style.visibility</p:attrName>
                                        </p:attrNameLst>
                                      </p:cBhvr>
                                      <p:to>
                                        <p:strVal val="visible"/>
                                      </p:to>
                                    </p:set>
                                    <p:anim calcmode="lin" valueType="num">
                                      <p:cBhvr additive="base">
                                        <p:cTn id="13"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4" dur="500" fill="hold"/>
                                        <p:tgtEl>
                                          <p:spTgt spid="5">
                                            <p:bg/>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5">
                                            <p:txEl>
                                              <p:pRg st="0" end="0"/>
                                            </p:txEl>
                                          </p:spTgt>
                                        </p:tgtEl>
                                        <p:attrNameLst>
                                          <p:attrName>style.visibility</p:attrName>
                                        </p:attrNameLst>
                                      </p:cBhvr>
                                      <p:to>
                                        <p:strVal val="visible"/>
                                      </p:to>
                                    </p:set>
                                    <p:anim calcmode="lin" valueType="num">
                                      <p:cBhvr additive="base">
                                        <p:cTn id="1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5">
                                            <p:txEl>
                                              <p:pRg st="0" end="0"/>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 calcmode="lin" valueType="num">
                                      <p:cBhvr additive="base">
                                        <p:cTn id="21"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4_1#ab6a50cc3?vop=1&amp;pid=0574014bc&amp;color=0,0,0&amp;vtp=1&amp;bt=1&amp;bbb=1&amp;hb=1"/>
          <p:cNvSpPr/>
          <p:nvPr/>
        </p:nvSpPr>
        <p:spPr>
          <a:xfrm>
            <a:off x="832104" y="1078992"/>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spokeswoman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against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depends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B_4_AN.5_1#ab6a50cc3.blank?vop=1&amp;pid=0574014bc&amp;color=0,0,0&amp;vpa=2&amp;vtp=1&amp;bbb=1"/>
          <p:cNvSpPr/>
          <p:nvPr/>
        </p:nvSpPr>
        <p:spPr>
          <a:xfrm>
            <a:off x="3752310" y="1048512"/>
            <a:ext cx="9032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whether</a:t>
            </a:r>
            <a:endParaRPr lang="en-US" altLang="zh-CN" dirty="0"/>
          </a:p>
        </p:txBody>
      </p:sp>
      <p:sp>
        <p:nvSpPr>
          <p:cNvPr id="4" name="QB_4_AS.6_1#ab6a50cc3?vop=1&amp;pid=0574014bc&amp;color=0,0,0&amp;vtp=1&amp;bbb=1&amp;hb=1"/>
          <p:cNvSpPr/>
          <p:nvPr/>
        </p:nvSpPr>
        <p:spPr>
          <a:xfrm>
            <a:off x="832104" y="190519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句意为</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正如这位女发言人所说</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我们是否应该对他们采取行动取决于他们将做什么</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设空处引导主语从</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句</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根据语境可知</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此处表示</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是否</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且从句位于主句的句首</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只能用</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whether</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引导</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故填</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whether。</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7_1#53a985175?vop=1&amp;pid=0574014bc&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Educationalists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argue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proper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questions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provoke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creativity.</a:t>
            </a:r>
            <a:endParaRPr lang="en-US" altLang="zh-CN" sz="1800" dirty="0"/>
          </a:p>
        </p:txBody>
      </p:sp>
      <p:sp>
        <p:nvSpPr>
          <p:cNvPr id="3" name="QB_4_AN.8_1#53a985175.blank?vop=1&amp;pid=0574014bc&amp;color=0,0,0&amp;vpa=3&amp;vtp=1&amp;bbb=1"/>
          <p:cNvSpPr/>
          <p:nvPr/>
        </p:nvSpPr>
        <p:spPr>
          <a:xfrm>
            <a:off x="3195733" y="1037082"/>
            <a:ext cx="5095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that</a:t>
            </a:r>
            <a:endParaRPr lang="en-US" altLang="zh-CN" dirty="0"/>
          </a:p>
        </p:txBody>
      </p:sp>
      <p:sp>
        <p:nvSpPr>
          <p:cNvPr id="4" name="QB_4_AS.9_1#53a985175?vop=1&amp;pid=0574014bc&amp;color=0,0,0&amp;vtp=1&amp;bbb=1&amp;hb=1"/>
          <p:cNvSpPr/>
          <p:nvPr/>
        </p:nvSpPr>
        <p:spPr>
          <a:xfrm>
            <a:off x="832104" y="149098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句意为</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教育学家认为教师应该提出适当的问题来激发学生的创造力</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设空处引导宾语从句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从句不缺成</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分且句意完整</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应用</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引导</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故填</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10_1#0b8cfb125?vop=1&amp;pid=0574014bc&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maths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solved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anything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endParaRPr lang="en-US" altLang="zh-CN" sz="1800" dirty="0"/>
          </a:p>
        </p:txBody>
      </p:sp>
      <p:sp>
        <p:nvSpPr>
          <p:cNvPr id="3" name="QB_4_AN.11_1#0b8cfb125.blank?vop=1&amp;pid=0574014bc&amp;color=0,0,0&amp;vpa=4&amp;vtp=1&amp;bbb=1"/>
          <p:cNvSpPr/>
          <p:nvPr/>
        </p:nvSpPr>
        <p:spPr>
          <a:xfrm>
            <a:off x="2615660" y="1037082"/>
            <a:ext cx="5603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how</a:t>
            </a:r>
            <a:endParaRPr lang="en-US" altLang="zh-CN" dirty="0"/>
          </a:p>
        </p:txBody>
      </p:sp>
      <p:sp>
        <p:nvSpPr>
          <p:cNvPr id="4" name="QB_4_AS.12_1#0b8cfb125?vop=1&amp;pid=0574014bc&amp;color=0,0,0&amp;vtp=1&amp;bbb=1&amp;hb=1"/>
          <p:cNvSpPr/>
          <p:nvPr/>
        </p:nvSpPr>
        <p:spPr>
          <a:xfrm>
            <a:off x="832104" y="149098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句意为</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我不知道这道数学题该怎么解</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因为我还没学过关于它的任何东西</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设空处引导同位语从句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对</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进行解释说明</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结合句意可知</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从句中缺少方式状语</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表示</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如何</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应用</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引导</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故填</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_4_BD#5a0965079?htil=1&amp;pid=0574014bc&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014984" y="1125720"/>
            <a:ext cx="923544" cy="87782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3" name="P_4_BD#5a0965079?htil=1&amp;pid=0574014bc&amp;color=0,0,0&amp;tib=255,255,255&amp;vtp=1&amp;bt=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2240280" y="1080000"/>
            <a:ext cx="9006840" cy="93268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P_4_BD#5a0965079?pid=0574014bc&amp;color=0,0,0&amp;vtp=1&amp;bbb=1"/>
          <p:cNvSpPr/>
          <p:nvPr/>
        </p:nvSpPr>
        <p:spPr>
          <a:xfrm>
            <a:off x="832104" y="2140704"/>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句意</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人们通常将他们对所读内容的记忆与该内容在页面上的位置联系起来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_BD#f36a46c87.fixed?pid=76540a73f&amp;color=165,74,151&amp;vtp=1&amp;bbb=1"/>
          <p:cNvSpPr/>
          <p:nvPr/>
        </p:nvSpPr>
        <p:spPr>
          <a:xfrm>
            <a:off x="2386584" y="1408176"/>
            <a:ext cx="7223760" cy="932688"/>
          </a:xfrm>
          <a:prstGeom prst="rect">
            <a:avLst/>
          </a:prstGeom>
          <a:noFill/>
        </p:spPr>
        <p:txBody>
          <a:bodyPr wrap="none" lIns="0" tIns="0" rIns="0" bIns="0" rtlCol="0" anchor="ctr"/>
          <a:lstStyle/>
          <a:p>
            <a:pPr algn="ctr">
              <a:lnSpc>
                <a:spcPts val="6600"/>
              </a:lnSpc>
            </a:pPr>
            <a:r>
              <a:rPr lang="en-US" altLang="zh-CN" sz="5400" b="1" i="0" dirty="0">
                <a:solidFill>
                  <a:srgbClr val="A54A97"/>
                </a:solidFill>
                <a:latin typeface="微软雅黑" panose="020B0503020204020204" pitchFamily="34" charset="-122"/>
                <a:ea typeface="微软雅黑" panose="020B0503020204020204" pitchFamily="34" charset="-122"/>
                <a:cs typeface="微软雅黑" panose="020B0503020204020204" pitchFamily="34" charset="-120"/>
              </a:rPr>
              <a:t>语法攻略2</a:t>
            </a:r>
            <a:endParaRPr lang="en-US" altLang="zh-CN" sz="5400" dirty="0"/>
          </a:p>
        </p:txBody>
      </p:sp>
      <p:sp>
        <p:nvSpPr>
          <p:cNvPr id="3" name="C_2_BD#f36a46c87.fixed?pid=76540a73f&amp;color=255,255,255&amp;vtp=1&amp;bbb=1"/>
          <p:cNvSpPr/>
          <p:nvPr/>
        </p:nvSpPr>
        <p:spPr>
          <a:xfrm>
            <a:off x="2386584" y="2807208"/>
            <a:ext cx="7223760" cy="1435608"/>
          </a:xfrm>
          <a:prstGeom prst="rect">
            <a:avLst/>
          </a:prstGeom>
          <a:noFill/>
        </p:spPr>
        <p:txBody>
          <a:bodyPr wrap="none" lIns="0" tIns="0" rIns="0" bIns="0" rtlCol="0" anchor="ctr"/>
          <a:lstStyle/>
          <a:p>
            <a:pPr algn="ctr">
              <a:lnSpc>
                <a:spcPts val="5400"/>
              </a:lnSpc>
            </a:pPr>
            <a:r>
              <a:rPr lang="en-US" altLang="zh-CN" sz="4400" b="1" i="0" spc="-1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基础夯实——解析名词性从句</a:t>
            </a:r>
            <a:endParaRPr lang="en-US" altLang="zh-CN" sz="4400" spc="-100" dirty="0"/>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_4_BD#5f37984b9?pid=d4dd81675&amp;color=0,0,0&amp;tib=255,255,255&amp;vtp=1&amp;bt=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978408" y="1080000"/>
            <a:ext cx="10232136" cy="1344168"/>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4_BD#9acfaef96?pid=611a2d8f0&amp;color=0,0,0&amp;vtp=1&amp;bt=1&amp;bbb=1&amp;hb=1"/>
          <p:cNvSpPr/>
          <p:nvPr/>
        </p:nvSpPr>
        <p:spPr>
          <a:xfrm>
            <a:off x="832104" y="1078992"/>
            <a:ext cx="10533888" cy="202609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名词性从句的功能相当于名词词组，它在句中能充当主语、宾语、表语或同位语</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，因此根据它在句中</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不同的语法功能</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，名词性从句又可分为主语从句、宾语从句、表语从句和同位语从句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。名词性从句常用从</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属连词</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（that、whether、if）、连接代词（who、what、which、whom、whose等</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）或连接副词（</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endPar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where、when、why）引导，一般情况下从句中的连接代词和连接副词不可省略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。名词性从句一律</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用陈述</a:t>
            </a:r>
            <a:endPar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句语序</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#2</a:t>
            </a:r>
            <a:endParaRPr lang="en-US" altLang="zh-CN" dirty="0"/>
          </a:p>
        </p:txBody>
      </p:sp>
      <p:graphicFrame>
        <p:nvGraphicFramePr>
          <p:cNvPr id="5" name="P_4_BD#9acfaef96?colgroup=2,2,3,46&amp;pid=611a2d8f0&amp;color=0,0,0&amp;vtp=1&amp;bbb=1&amp;hb=1"/>
          <p:cNvGraphicFramePr>
            <a:graphicFrameLocks noGrp="1"/>
          </p:cNvGraphicFramePr>
          <p:nvPr/>
        </p:nvGraphicFramePr>
        <p:xfrm>
          <a:off x="832104" y="3225800"/>
          <a:ext cx="10488168" cy="2047748"/>
        </p:xfrm>
        <a:graphic>
          <a:graphicData uri="http://schemas.openxmlformats.org/drawingml/2006/table">
            <a:tbl>
              <a:tblPr/>
              <a:tblGrid>
                <a:gridCol w="557784"/>
                <a:gridCol w="585216"/>
                <a:gridCol w="694944"/>
                <a:gridCol w="8650224"/>
              </a:tblGrid>
              <a:tr h="2047748">
                <a:tc>
                  <a:txBody>
                    <a:bodyPr/>
                    <a:lstStyle/>
                    <a:p>
                      <a:pPr marL="0" indent="0" algn="ctr" hangingPunct="0">
                        <a:lnSpc>
                          <a:spcPts val="2200"/>
                        </a:lnSpc>
                      </a:pPr>
                      <a:r>
                        <a:rPr lang="en-US" altLang="zh-CN" sz="1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主语</a:t>
                      </a:r>
                      <a:endParaRPr lang="en-US" altLang="zh-CN" sz="1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ctr" hangingPunct="0">
                        <a:lnSpc>
                          <a:spcPts val="2000"/>
                        </a:lnSpc>
                      </a:pPr>
                      <a:r>
                        <a:rPr lang="en-US" altLang="zh-CN" sz="1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从句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hangingPunct="0">
                        <a:lnSpc>
                          <a:spcPts val="2200"/>
                        </a:lnSpc>
                      </a:pPr>
                      <a:r>
                        <a:rPr lang="en-US" altLang="zh-CN" sz="14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从属</a:t>
                      </a:r>
                      <a:endParaRPr lang="en-US" altLang="zh-CN" sz="14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lvl="0" indent="0" algn="ctr" hangingPunct="0">
                        <a:lnSpc>
                          <a:spcPts val="2000"/>
                        </a:lnSpc>
                      </a:pPr>
                      <a:r>
                        <a:rPr lang="en-US" altLang="zh-CN" sz="14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连词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000"/>
                        </a:lnSpc>
                      </a:pP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200"/>
                        </a:lnSpc>
                      </a:pP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1.that</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引导主语从句居句首时</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在从句中不作任何成分</a:t>
                      </a:r>
                      <a:r>
                        <a:rPr lang="zh-CN" altLang="en-US"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也没有实际意义</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a:t>
                      </a:r>
                      <a:r>
                        <a:rPr lang="en-US" altLang="zh-CN" sz="1400" b="0" i="0" dirty="0">
                          <a:solidFill>
                            <a:srgbClr val="00A0AF"/>
                          </a:solidFill>
                          <a:latin typeface="Times New Roman" panose="02020603050405020304" pitchFamily="34" charset="0"/>
                          <a:ea typeface="楷体" panose="02010609060101010101" pitchFamily="34" charset="-122"/>
                          <a:cs typeface="Times New Roman" panose="02020603050405020304" pitchFamily="34" charset="-120"/>
                        </a:rPr>
                        <a:t>一般不可省略</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p>
                      <a:pPr marL="0" indent="0" algn="l" hangingPunct="0">
                        <a:lnSpc>
                          <a:spcPts val="2200"/>
                        </a:lnSpc>
                      </a:pP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引导主语从句时可用</a:t>
                      </a:r>
                      <a:r>
                        <a:rPr lang="en-US" altLang="zh-CN" sz="14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it作形式主语</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可省略</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常见句式主要有以下几种</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dirty="0"/>
                    </a:p>
                    <a:p>
                      <a:pPr marL="0" indent="0" algn="l" hangingPunct="0">
                        <a:lnSpc>
                          <a:spcPts val="2200"/>
                        </a:lnSpc>
                      </a:pP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It+be+</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形容词</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（necessary</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right</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likely</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unlikely</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wrong</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certain</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clear</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obvious</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strange</a:t>
                      </a:r>
                      <a:r>
                        <a:rPr lang="en-US" altLang="zh-CN" sz="14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4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indent="0" algn="l" hangingPunct="0">
                        <a:lnSpc>
                          <a:spcPts val="2200"/>
                        </a:lnSpc>
                      </a:pP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normal</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等</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从句</a:t>
                      </a:r>
                      <a:endParaRPr lang="en-US" altLang="zh-CN" sz="1200" dirty="0"/>
                    </a:p>
                    <a:p>
                      <a:pPr marL="0" indent="0" algn="l" hangingPunct="0">
                        <a:lnSpc>
                          <a:spcPts val="2200"/>
                        </a:lnSpc>
                      </a:pPr>
                      <a:r>
                        <a:rPr lang="en-US" altLang="zh-CN" sz="900" b="0" i="0" kern="0" spc="0">
                          <a:solidFill>
                            <a:srgbClr val="FFFFFF">
                              <a:alpha val="0"/>
                            </a:srgbClr>
                          </a:solidFill>
                          <a:latin typeface="宋体" panose="02010600030101010101" pitchFamily="2" charset="-122"/>
                          <a:ea typeface="微软雅黑" panose="020B0503020204020204" pitchFamily="34" charset="-122"/>
                          <a:cs typeface="Times New Roman" panose="02020603050405020304" pitchFamily="34" charset="-120"/>
                        </a:rPr>
                        <a:t>____</a:t>
                      </a:r>
                      <a:r>
                        <a:rPr lang="en-US" altLang="zh-CN" sz="1400" b="0" i="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400" b="0" i="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400" b="0"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1400" b="0"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重要的是我们应该努力学习</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p>
                      <a:pPr marL="0" indent="0" algn="l" hangingPunct="0">
                        <a:lnSpc>
                          <a:spcPts val="2200"/>
                        </a:lnSpc>
                      </a:pP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It+be+</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名词短语</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pity</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shame</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news</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fact</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honour</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wonder</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wonder</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等</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从句</a:t>
                      </a:r>
                      <a:endParaRPr lang="en-US" altLang="zh-CN" sz="1200" dirty="0"/>
                    </a:p>
                    <a:p>
                      <a:pPr marL="0" lvl="0" indent="0" algn="l" hangingPunct="0">
                        <a:lnSpc>
                          <a:spcPts val="2100"/>
                        </a:lnSpc>
                      </a:pPr>
                      <a:r>
                        <a:rPr lang="en-US" altLang="zh-CN" sz="900" b="0" i="0" kern="0" spc="0">
                          <a:solidFill>
                            <a:srgbClr val="FFFFFF">
                              <a:alpha val="0"/>
                            </a:srgbClr>
                          </a:solidFill>
                          <a:latin typeface="宋体" panose="02010600030101010101" pitchFamily="2" charset="-122"/>
                          <a:ea typeface="微软雅黑" panose="020B0503020204020204" pitchFamily="34" charset="-122"/>
                          <a:cs typeface="Times New Roman" panose="02020603050405020304" pitchFamily="34" charset="-120"/>
                        </a:rPr>
                        <a:t>____</a:t>
                      </a:r>
                      <a:r>
                        <a:rPr lang="en-US" altLang="zh-CN" sz="1400" b="0" i="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400" b="0" i="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400" b="0"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400" b="0"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pity</a:t>
                      </a:r>
                      <a:r>
                        <a:rPr lang="en-US" altLang="zh-CN" sz="1400" b="0"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can't</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party.</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很遗憾她不能来参加聚会</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pic>
        <p:nvPicPr>
          <p:cNvPr id="4" name="P_4_BD#9acfaef96.table_image?tii=1&amp;pid=611a2d8f0&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774084" y="4407630"/>
            <a:ext cx="164592" cy="21945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3" name="P_4_BD#9acfaef96.table_image?tii=2&amp;pid=611a2d8f0&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774084" y="4987766"/>
            <a:ext cx="164592" cy="21945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P_4_BD#9acfaef96?colgroup=2,2,3,46&amp;pid=611a2d8f0&amp;color=0,0,0&amp;mp=1&amp;vtp=1&amp;bt=1&amp;bbb=1&amp;hb=1"/>
          <p:cNvGraphicFramePr>
            <a:graphicFrameLocks noGrp="1"/>
          </p:cNvGraphicFramePr>
          <p:nvPr/>
        </p:nvGraphicFramePr>
        <p:xfrm>
          <a:off x="832104" y="1496695"/>
          <a:ext cx="10488168" cy="3332608"/>
        </p:xfrm>
        <a:graphic>
          <a:graphicData uri="http://schemas.openxmlformats.org/drawingml/2006/table">
            <a:tbl>
              <a:tblPr/>
              <a:tblGrid>
                <a:gridCol w="557784"/>
                <a:gridCol w="585216"/>
                <a:gridCol w="694944"/>
                <a:gridCol w="8650224"/>
              </a:tblGrid>
              <a:tr h="1604899">
                <a:tc rowSpan="3">
                  <a:txBody>
                    <a:bodyPr/>
                    <a:lstStyle/>
                    <a:p>
                      <a:pPr marL="0" indent="0" algn="ctr" hangingPunct="0">
                        <a:lnSpc>
                          <a:spcPts val="2200"/>
                        </a:lnSpc>
                      </a:pPr>
                      <a:r>
                        <a:rPr lang="en-US" altLang="zh-CN" sz="1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主语</a:t>
                      </a:r>
                      <a:endParaRPr lang="en-US" altLang="zh-CN" sz="1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ctr" hangingPunct="0">
                        <a:lnSpc>
                          <a:spcPts val="2000"/>
                        </a:lnSpc>
                      </a:pPr>
                      <a:r>
                        <a:rPr lang="en-US" altLang="zh-CN" sz="1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从句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rowSpan="2">
                  <a:txBody>
                    <a:bodyPr/>
                    <a:lstStyle/>
                    <a:p>
                      <a:pPr marL="0" indent="0" algn="ctr" hangingPunct="0">
                        <a:lnSpc>
                          <a:spcPts val="2200"/>
                        </a:lnSpc>
                      </a:pPr>
                      <a:r>
                        <a:rPr lang="en-US" altLang="zh-CN" sz="14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从属</a:t>
                      </a:r>
                      <a:endParaRPr lang="en-US" altLang="zh-CN" sz="14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lvl="0" indent="0" algn="ctr" hangingPunct="0">
                        <a:lnSpc>
                          <a:spcPts val="2000"/>
                        </a:lnSpc>
                      </a:pPr>
                      <a:r>
                        <a:rPr lang="en-US" altLang="zh-CN" sz="14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连词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000"/>
                        </a:lnSpc>
                      </a:pP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200"/>
                        </a:lnSpc>
                      </a:pP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③It+be+</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过去分词</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told</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heard</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reported</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decided</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suggested</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advised</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ordered</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remembered</a:t>
                      </a:r>
                      <a:r>
                        <a:rPr lang="en-US" altLang="zh-CN" sz="14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4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indent="0" algn="l" hangingPunct="0">
                        <a:lnSpc>
                          <a:spcPts val="2200"/>
                        </a:lnSpc>
                      </a:pP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thought</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considered</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announced</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等</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从句</a:t>
                      </a:r>
                      <a:endParaRPr lang="en-US" altLang="zh-CN" sz="1200" dirty="0"/>
                    </a:p>
                    <a:p>
                      <a:pPr marL="0" indent="0" algn="l" hangingPunct="0">
                        <a:lnSpc>
                          <a:spcPts val="2200"/>
                        </a:lnSpc>
                      </a:pPr>
                      <a:r>
                        <a:rPr lang="en-US" altLang="zh-CN" sz="900" b="0" i="0" kern="0" spc="0">
                          <a:solidFill>
                            <a:srgbClr val="FFFFFF">
                              <a:alpha val="0"/>
                            </a:srgbClr>
                          </a:solidFill>
                          <a:latin typeface="宋体" panose="02010600030101010101" pitchFamily="2" charset="-122"/>
                          <a:ea typeface="微软雅黑" panose="020B0503020204020204" pitchFamily="34" charset="-122"/>
                          <a:cs typeface="Times New Roman" panose="02020603050405020304" pitchFamily="34" charset="-120"/>
                        </a:rPr>
                        <a:t>____</a:t>
                      </a:r>
                      <a:r>
                        <a:rPr lang="en-US" altLang="zh-CN" sz="1400" b="0" i="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400" b="0" i="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400" b="0"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1400" b="0"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movie</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interesting.</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据说这部电影很有趣</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p>
                      <a:pPr marL="0" indent="0" algn="l" hangingPunct="0">
                        <a:lnSpc>
                          <a:spcPts val="2200"/>
                        </a:lnSpc>
                      </a:pP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④</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不及物动词</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短语</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）（seem</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appear</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happen</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matter</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turn</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occur</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difference</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等</a:t>
                      </a: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endPar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indent="0" algn="l" hangingPunct="0">
                        <a:lnSpc>
                          <a:spcPts val="2200"/>
                        </a:lnSpc>
                      </a:pPr>
                      <a:r>
                        <a:rPr lang="en-US" altLang="zh-CN" sz="14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从句</a:t>
                      </a:r>
                      <a:endParaRPr lang="en-US" altLang="zh-CN" sz="1200" dirty="0"/>
                    </a:p>
                    <a:p>
                      <a:pPr marL="0" lvl="0" indent="0" algn="l" hangingPunct="0">
                        <a:lnSpc>
                          <a:spcPts val="2100"/>
                        </a:lnSpc>
                      </a:pPr>
                      <a:r>
                        <a:rPr lang="en-US" altLang="zh-CN" sz="900" b="0" i="0" kern="0" spc="0">
                          <a:solidFill>
                            <a:srgbClr val="FFFFFF">
                              <a:alpha val="0"/>
                            </a:srgbClr>
                          </a:solidFill>
                          <a:latin typeface="宋体" panose="02010600030101010101" pitchFamily="2" charset="-122"/>
                          <a:ea typeface="微软雅黑" panose="020B0503020204020204" pitchFamily="34" charset="-122"/>
                          <a:cs typeface="Times New Roman" panose="02020603050405020304" pitchFamily="34" charset="-120"/>
                        </a:rPr>
                        <a:t>____</a:t>
                      </a:r>
                      <a:r>
                        <a:rPr lang="en-US" altLang="zh-CN" sz="1400" b="0" i="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400" b="0" i="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seems</a:t>
                      </a:r>
                      <a:r>
                        <a:rPr lang="en-US" altLang="zh-CN" sz="1400" b="0"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happy</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today.</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他今天看起来很开心</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084453">
                <a:tc vMerge="1">
                  <a:tcPr/>
                </a:tc>
                <a:tc vMerge="1">
                  <a:tcPr/>
                </a:tc>
                <a:tc>
                  <a:txBody>
                    <a:bodyPr/>
                    <a:lstStyle/>
                    <a:p>
                      <a:pPr marL="0" indent="0" algn="ctr" hangingPunct="0">
                        <a:lnSpc>
                          <a:spcPts val="2200"/>
                        </a:lnSpc>
                      </a:pP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whethe</a:t>
                      </a:r>
                      <a:endPar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ctr" hangingPunct="0">
                        <a:lnSpc>
                          <a:spcPts val="2000"/>
                        </a:lnSpc>
                      </a:pP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200"/>
                        </a:lnSpc>
                      </a:pP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whether/if</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引导主语从句时</a:t>
                      </a:r>
                      <a:r>
                        <a:rPr lang="zh-CN" altLang="en-US"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表示</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是否</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只起连接作用</a:t>
                      </a:r>
                      <a:r>
                        <a:rPr lang="zh-CN" altLang="en-US"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不充当任何成分</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当主语从句位于主句句首时</a:t>
                      </a:r>
                      <a:r>
                        <a:rPr lang="zh-CN" altLang="en-US"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4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只</a:t>
                      </a:r>
                      <a:endParaRPr lang="en-US" altLang="zh-CN" sz="14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hangingPunct="0">
                        <a:lnSpc>
                          <a:spcPts val="2200"/>
                        </a:lnSpc>
                      </a:pPr>
                      <a:r>
                        <a:rPr lang="en-US" altLang="zh-CN" sz="14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能用</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whether</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若用</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作形式主语</a:t>
                      </a:r>
                      <a:r>
                        <a:rPr lang="zh-CN" altLang="en-US"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whether</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与</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可互换</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p>
                      <a:pPr marL="0" indent="0" algn="l" hangingPunct="0">
                        <a:lnSpc>
                          <a:spcPts val="2200"/>
                        </a:lnSpc>
                      </a:pPr>
                      <a:r>
                        <a:rPr lang="en-US" altLang="zh-CN" sz="900" b="0" i="0" kern="0" spc="0">
                          <a:solidFill>
                            <a:srgbClr val="FFFFFF">
                              <a:alpha val="0"/>
                            </a:srgbClr>
                          </a:solidFill>
                          <a:latin typeface="宋体" panose="02010600030101010101" pitchFamily="2" charset="-122"/>
                          <a:ea typeface="微软雅黑" panose="020B0503020204020204" pitchFamily="34" charset="-122"/>
                          <a:cs typeface="Times New Roman" panose="02020603050405020304" pitchFamily="34" charset="-120"/>
                        </a:rPr>
                        <a:t>____</a:t>
                      </a:r>
                      <a:r>
                        <a:rPr lang="en-US" altLang="zh-CN" sz="1400" b="0" i="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Whether</a:t>
                      </a:r>
                      <a:r>
                        <a:rPr lang="en-US" altLang="zh-CN" sz="1400" b="0" i="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clear.</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他是否会来还不清楚</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p>
                      <a:pPr marL="0" lvl="0" indent="0" algn="l" hangingPunct="0">
                        <a:lnSpc>
                          <a:spcPts val="2100"/>
                        </a:lnSpc>
                      </a:pPr>
                      <a:r>
                        <a:rPr lang="en-US" altLang="zh-CN" sz="900" b="0" i="0" kern="0" spc="0">
                          <a:solidFill>
                            <a:srgbClr val="FFFFFF">
                              <a:alpha val="0"/>
                            </a:srgbClr>
                          </a:solidFill>
                          <a:latin typeface="宋体" panose="02010600030101010101" pitchFamily="2" charset="-122"/>
                          <a:ea typeface="微软雅黑" panose="020B0503020204020204" pitchFamily="34" charset="-122"/>
                          <a:cs typeface="Times New Roman" panose="02020603050405020304" pitchFamily="34" charset="-120"/>
                        </a:rPr>
                        <a:t>____</a:t>
                      </a:r>
                      <a:r>
                        <a:rPr lang="en-US" altLang="zh-CN" sz="1400" b="0" i="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unknown</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whether/if</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likes</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gift.</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她是否喜欢这份礼物还不知道</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607632">
                <a:tc vMerge="1">
                  <a:tcPr/>
                </a:tc>
                <a:tc gridSpan="2">
                  <a:txBody>
                    <a:bodyPr/>
                    <a:lstStyle/>
                    <a:p>
                      <a:pPr marL="0" indent="0" algn="l" hangingPunct="0">
                        <a:lnSpc>
                          <a:spcPts val="2200"/>
                        </a:lnSpc>
                      </a:pPr>
                      <a:r>
                        <a:rPr lang="en-US" altLang="zh-CN" sz="14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连接代词和连</a:t>
                      </a:r>
                      <a:endParaRPr lang="en-US" altLang="zh-CN" sz="14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lvl="0" indent="0" algn="l" hangingPunct="0">
                        <a:lnSpc>
                          <a:spcPts val="2000"/>
                        </a:lnSpc>
                      </a:pPr>
                      <a:r>
                        <a:rPr lang="en-US" altLang="zh-CN" sz="14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接副词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a:txBody>
                    <a:bodyPr/>
                    <a:lstStyle/>
                    <a:p>
                      <a:pPr algn="l" hangingPunct="0">
                        <a:lnSpc>
                          <a:spcPts val="2200"/>
                        </a:lnSpc>
                      </a:pPr>
                      <a:r>
                        <a:rPr lang="en-US" altLang="zh-CN" sz="900" b="0" i="0" kern="0" spc="0">
                          <a:solidFill>
                            <a:srgbClr val="FFFFFF">
                              <a:alpha val="0"/>
                            </a:srgbClr>
                          </a:solidFill>
                          <a:latin typeface="宋体" panose="02010600030101010101" pitchFamily="2" charset="-122"/>
                          <a:ea typeface="微软雅黑" panose="020B0503020204020204" pitchFamily="34" charset="-122"/>
                          <a:cs typeface="Times New Roman" panose="02020603050405020304" pitchFamily="34" charset="-120"/>
                        </a:rPr>
                        <a:t>____</a:t>
                      </a:r>
                      <a:r>
                        <a:rPr lang="en-US" altLang="zh-CN" sz="1400" b="0" i="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1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charge</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project</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decided</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yet.</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谁将负责这项工程还没被决定</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p>
                      <a:pPr algn="l" hangingPunct="0">
                        <a:lnSpc>
                          <a:spcPts val="2100"/>
                        </a:lnSpc>
                      </a:pPr>
                      <a:r>
                        <a:rPr lang="en-US" altLang="zh-CN" sz="900" b="0" i="0" kern="0" spc="0">
                          <a:solidFill>
                            <a:srgbClr val="FFFFFF">
                              <a:alpha val="0"/>
                            </a:srgbClr>
                          </a:solidFill>
                          <a:latin typeface="宋体" panose="02010600030101010101" pitchFamily="2" charset="-122"/>
                          <a:ea typeface="微软雅黑" panose="020B0503020204020204" pitchFamily="34" charset="-122"/>
                          <a:cs typeface="Times New Roman" panose="02020603050405020304" pitchFamily="34" charset="-120"/>
                        </a:rPr>
                        <a:t>____</a:t>
                      </a:r>
                      <a:r>
                        <a:rPr lang="en-US" altLang="zh-CN" sz="1400" b="0" i="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400" b="0" i="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solved</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impressive.</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他解决这个问题的方式令人印象深刻</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pic>
        <p:nvPicPr>
          <p:cNvPr id="3" name="P_4_BD#9acfaef96.table_image?tii=3&amp;pid=611a2d8f0&amp;color=0,0,0&amp;mp=1&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774084" y="2066671"/>
            <a:ext cx="164592" cy="21945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P_4_BD#9acfaef96.table_image?tii=4&amp;pid=611a2d8f0&amp;color=0,0,0&amp;mp=1&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774084" y="2929255"/>
            <a:ext cx="164592" cy="21945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P_4_BD#9acfaef96.table_image?tii=5&amp;pid=611a2d8f0&amp;color=0,0,0&amp;mp=1&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774084" y="3750755"/>
            <a:ext cx="164592" cy="21945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2" name="P_4_BD#9acfaef96.table_image?tii=6&amp;pid=611a2d8f0&amp;color=0,0,0&amp;mp=1&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774084" y="4043363"/>
            <a:ext cx="164592" cy="21945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7" name="P_4_BD#9acfaef96.table_image?tii=7&amp;pid=611a2d8f0&amp;color=0,0,0&amp;mp=1&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774084" y="4326637"/>
            <a:ext cx="164592" cy="21945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8" name="P_4_BD#9acfaef96.table_image?tii=8&amp;pid=611a2d8f0&amp;color=0,0,0&amp;mp=1&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774084" y="4619245"/>
            <a:ext cx="164592" cy="21945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12" name="P_4_BD#9acfaef96?colgroup=2,2,3,46&amp;pid=611a2d8f0&amp;color=0,0,0&amp;mp=1&amp;vtp=1&amp;bt=1&amp;bbb=1"/>
          <p:cNvSpPr txBox="1"/>
          <p:nvPr/>
        </p:nvSpPr>
        <p:spPr>
          <a:xfrm>
            <a:off x="10961200" y="1078992"/>
            <a:ext cx="359073" cy="296748"/>
          </a:xfrm>
          <a:prstGeom prst="rect">
            <a:avLst/>
          </a:prstGeom>
          <a:noFill/>
        </p:spPr>
        <p:txBody>
          <a:bodyPr vert="horz" wrap="none" lIns="0" tIns="0" rIns="0" bIns="0" rtlCol="0">
            <a:spAutoFit/>
          </a:bodyPr>
          <a:lstStyle/>
          <a:p>
            <a:pPr algn="r">
              <a:lnSpc>
                <a:spcPts val="2500"/>
              </a:lnSpc>
            </a:pPr>
            <a:r>
              <a:rPr lang="zh-CN" altLang="en-US" sz="1400">
                <a:latin typeface="Times New Roman" panose="02020603050405020304" pitchFamily="34" charset="0"/>
              </a:rPr>
              <a:t>续表</a:t>
            </a:r>
            <a:endParaRPr lang="zh-CN" altLang="en-US" sz="1400">
              <a:latin typeface="Times New Roman" panose="02020603050405020304" pitchFamily="34" charset="0"/>
            </a:endParaRPr>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4#9acfaef96?pid=611a2d8f0&amp;color=0,0,0&amp;vtp=1&amp;bbb=1&amp;hb=1"/>
          <p:cNvSpPr/>
          <p:nvPr/>
        </p:nvSpPr>
        <p:spPr>
          <a:xfrm>
            <a:off x="828929" y="1545454"/>
            <a:ext cx="10533888" cy="1189355"/>
          </a:xfrm>
          <a:prstGeom prst="rect">
            <a:avLst/>
          </a:prstGeom>
          <a:noFill/>
        </p:spPr>
        <p:txBody>
          <a:bodyPr wrap="none" lIns="0" tIns="0" rIns="0" bIns="0" rtlCol="0" anchor="t"/>
          <a:lstStyle/>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“It+be+suggested/advised/ordered/insisted/requested/required/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+that从句”结构中，从句应用虚拟语气</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，即</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从句谓语应用</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“should+动词原形”形式，should</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可以省略。</a:t>
            </a:r>
            <a:endPar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ts val="3100"/>
              </a:lnSpc>
              <a:spcBef>
                <a:spcPts val="0"/>
              </a:spcBef>
              <a:spcAft>
                <a:spcPts val="0"/>
              </a:spcAft>
              <a:buClrTx/>
              <a:buSzTx/>
              <a:buFontTx/>
              <a:buNone/>
              <a:defRPr/>
            </a:pPr>
            <a:r>
              <a:rPr kumimoji="0" lang="en-US" altLang="zh-CN" sz="900" b="0" i="0" u="none" strike="noStrike" kern="0" cap="none" spc="0" normalizeH="0" baseline="0" noProof="0">
                <a:ln>
                  <a:noFill/>
                </a:ln>
                <a:solidFill>
                  <a:srgbClr val="FFFFFF"/>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It</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is</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suggested</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（that）</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（should）</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take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break.</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建议他应该休息一下</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pic>
        <p:nvPicPr>
          <p:cNvPr id="4" name="P_4_BD#9acfaef96?pid=611a2d8f0&amp;color=0,0,0&amp;tib=255,255,255&amp;iip=1&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28675" y="2493010"/>
            <a:ext cx="249555" cy="33655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9" name="P_4#9acfaef96?pid=611a2d8f0&amp;color=0,0,0&amp;vtp=1&amp;bbb=1&amp;hb=1"/>
          <p:cNvSpPr/>
          <p:nvPr/>
        </p:nvSpPr>
        <p:spPr>
          <a:xfrm>
            <a:off x="828929" y="1126490"/>
            <a:ext cx="10533888" cy="419100"/>
          </a:xfrm>
          <a:prstGeom prst="rect">
            <a:avLst/>
          </a:prstGeom>
          <a:noFill/>
        </p:spPr>
        <p:txBody>
          <a:bodyPr wrap="none" lIns="0" tIns="0" rIns="0" bIns="0" rtlCol="0" anchor="t"/>
          <a:p>
            <a:pPr algn="l">
              <a:lnSpc>
                <a:spcPts val="33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注意</a:t>
            </a:r>
            <a:endParaRPr lang="en-US" altLang="zh-CN" sz="1800" dirty="0"/>
          </a:p>
          <a:p>
            <a:pPr>
              <a:lnSpc>
                <a:spcPct val="150000"/>
              </a:lnSpc>
            </a:pPr>
            <a:endParaRPr lang="en-US" altLang="zh-CN" dirty="0"/>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P_4_BD#9acfaef96?colgroup=2,2,2,47&amp;pid=611a2d8f0&amp;color=0,0,0&amp;vtp=1&amp;bt=1&amp;bbb=1&amp;hb=1"/>
          <p:cNvGraphicFramePr>
            <a:graphicFrameLocks noGrp="1"/>
          </p:cNvGraphicFramePr>
          <p:nvPr/>
        </p:nvGraphicFramePr>
        <p:xfrm>
          <a:off x="832104" y="1078992"/>
          <a:ext cx="10479024" cy="3728720"/>
        </p:xfrm>
        <a:graphic>
          <a:graphicData uri="http://schemas.openxmlformats.org/drawingml/2006/table">
            <a:tbl>
              <a:tblPr/>
              <a:tblGrid>
                <a:gridCol w="530352"/>
                <a:gridCol w="548640"/>
                <a:gridCol w="676656"/>
                <a:gridCol w="8723376"/>
              </a:tblGrid>
              <a:tr h="648716">
                <a:tc rowSpan="4">
                  <a:txBody>
                    <a:bodyPr/>
                    <a:lstStyle/>
                    <a:p>
                      <a:pPr marL="0" indent="0" algn="ctr" hangingPunct="0">
                        <a:lnSpc>
                          <a:spcPts val="2200"/>
                        </a:lnSpc>
                      </a:pPr>
                      <a:r>
                        <a:rPr lang="en-US" altLang="zh-CN" sz="1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宾语</a:t>
                      </a:r>
                      <a:endParaRPr lang="en-US" altLang="zh-CN" sz="1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ctr" hangingPunct="0">
                        <a:lnSpc>
                          <a:spcPts val="2000"/>
                        </a:lnSpc>
                      </a:pPr>
                      <a:r>
                        <a:rPr lang="en-US" altLang="zh-CN" sz="1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从句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rowSpan="2">
                  <a:txBody>
                    <a:bodyPr/>
                    <a:lstStyle/>
                    <a:p>
                      <a:pPr marL="0" indent="0" algn="ctr" hangingPunct="0">
                        <a:lnSpc>
                          <a:spcPts val="2200"/>
                        </a:lnSpc>
                      </a:pPr>
                      <a:r>
                        <a:rPr lang="en-US" altLang="zh-CN" sz="14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从属</a:t>
                      </a:r>
                      <a:endParaRPr lang="en-US" altLang="zh-CN" sz="14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lvl="0" indent="0" algn="ctr" hangingPunct="0">
                        <a:lnSpc>
                          <a:spcPts val="2000"/>
                        </a:lnSpc>
                      </a:pPr>
                      <a:r>
                        <a:rPr lang="en-US" altLang="zh-CN" sz="14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连词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000"/>
                        </a:lnSpc>
                      </a:pP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ts val="2200"/>
                        </a:lnSpc>
                      </a:pP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引导宾语从句时</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通常可以省略</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p>
                      <a:pPr algn="l" hangingPunct="0">
                        <a:lnSpc>
                          <a:spcPts val="2100"/>
                        </a:lnSpc>
                      </a:pPr>
                      <a:r>
                        <a:rPr lang="en-US" altLang="zh-CN" sz="900" b="0" i="0" kern="0" spc="0">
                          <a:solidFill>
                            <a:srgbClr val="FFFFFF">
                              <a:alpha val="0"/>
                            </a:srgbClr>
                          </a:solidFill>
                          <a:latin typeface="宋体" panose="02010600030101010101" pitchFamily="2" charset="-122"/>
                          <a:ea typeface="微软雅黑" panose="020B0503020204020204" pitchFamily="34" charset="-122"/>
                          <a:cs typeface="Times New Roman" panose="02020603050405020304" pitchFamily="34" charset="-120"/>
                        </a:rPr>
                        <a:t>____</a:t>
                      </a: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win</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speech</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contest.</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我认为他会在演讲比赛中获胜</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648716">
                <a:tc vMerge="1">
                  <a:tcPr/>
                </a:tc>
                <a:tc vMerge="1">
                  <a:tcPr/>
                </a:tc>
                <a:tc>
                  <a:txBody>
                    <a:bodyPr/>
                    <a:lstStyle/>
                    <a:p>
                      <a:pPr marL="0" indent="0" algn="ctr" hangingPunct="0">
                        <a:lnSpc>
                          <a:spcPts val="2200"/>
                        </a:lnSpc>
                      </a:pP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whethe</a:t>
                      </a:r>
                      <a:endPar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ctr" hangingPunct="0">
                        <a:lnSpc>
                          <a:spcPts val="2000"/>
                        </a:lnSpc>
                      </a:pP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ts val="2200"/>
                        </a:lnSpc>
                      </a:pP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一般情况下可以相互替换</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意为</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是否</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p>
                      <a:pPr algn="l" hangingPunct="0">
                        <a:lnSpc>
                          <a:spcPts val="2100"/>
                        </a:lnSpc>
                      </a:pPr>
                      <a:r>
                        <a:rPr lang="en-US" altLang="zh-CN" sz="900" b="0" i="0" kern="0" spc="0">
                          <a:solidFill>
                            <a:srgbClr val="FFFFFF">
                              <a:alpha val="0"/>
                            </a:srgbClr>
                          </a:solidFill>
                          <a:latin typeface="宋体" panose="02010600030101010101" pitchFamily="2" charset="-122"/>
                          <a:ea typeface="微软雅黑" panose="020B0503020204020204" pitchFamily="34" charset="-122"/>
                          <a:cs typeface="Times New Roman" panose="02020603050405020304" pitchFamily="34" charset="-120"/>
                        </a:rPr>
                        <a:t>____</a:t>
                      </a: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whether/if</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我不知道你能否帮助我</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667004">
                <a:tc vMerge="1">
                  <a:tcPr/>
                </a:tc>
                <a:tc gridSpan="2">
                  <a:txBody>
                    <a:bodyPr/>
                    <a:lstStyle/>
                    <a:p>
                      <a:pPr marL="0" indent="0" algn="l" hangingPunct="0">
                        <a:lnSpc>
                          <a:spcPts val="2200"/>
                        </a:lnSpc>
                      </a:pPr>
                      <a:r>
                        <a:rPr lang="en-US" altLang="zh-CN" sz="14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连接代词和连</a:t>
                      </a:r>
                      <a:endParaRPr lang="en-US" altLang="zh-CN" sz="14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lvl="0" indent="0" algn="l" hangingPunct="0">
                        <a:lnSpc>
                          <a:spcPts val="2000"/>
                        </a:lnSpc>
                      </a:pPr>
                      <a:r>
                        <a:rPr lang="en-US" altLang="zh-CN" sz="14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接副词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a:txBody>
                    <a:bodyPr/>
                    <a:lstStyle/>
                    <a:p>
                      <a:pPr algn="l" hangingPunct="0">
                        <a:lnSpc>
                          <a:spcPts val="2200"/>
                        </a:lnSpc>
                      </a:pPr>
                      <a:r>
                        <a:rPr lang="en-US" altLang="zh-CN" sz="900" b="0" i="0" kern="0" spc="0">
                          <a:solidFill>
                            <a:srgbClr val="FFFFFF">
                              <a:alpha val="0"/>
                            </a:srgbClr>
                          </a:solidFill>
                          <a:latin typeface="宋体" panose="02010600030101010101" pitchFamily="2" charset="-122"/>
                          <a:ea typeface="微软雅黑" panose="020B0503020204020204" pitchFamily="34" charset="-122"/>
                          <a:cs typeface="Times New Roman" panose="02020603050405020304" pitchFamily="34" charset="-120"/>
                        </a:rPr>
                        <a:t>____</a:t>
                      </a: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can't</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remember</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whose</a:t>
                      </a:r>
                      <a:r>
                        <a:rPr lang="en-US" altLang="zh-CN" sz="1400" b="0"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meet</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again.</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我记不清我们再次会面是谁的主意了</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p>
                      <a:pPr algn="l" hangingPunct="0">
                        <a:lnSpc>
                          <a:spcPts val="2100"/>
                        </a:lnSpc>
                      </a:pPr>
                      <a:r>
                        <a:rPr lang="en-US" altLang="zh-CN" sz="900" b="0" i="0" kern="0" spc="0">
                          <a:solidFill>
                            <a:srgbClr val="FFFFFF">
                              <a:alpha val="0"/>
                            </a:srgbClr>
                          </a:solidFill>
                          <a:latin typeface="宋体" panose="02010600030101010101" pitchFamily="2" charset="-122"/>
                          <a:ea typeface="微软雅黑" panose="020B0503020204020204" pitchFamily="34" charset="-122"/>
                          <a:cs typeface="Times New Roman" panose="02020603050405020304" pitchFamily="34" charset="-120"/>
                        </a:rPr>
                        <a:t>____</a:t>
                      </a: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wonder</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going.</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我想知道他们要去哪儿</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764284">
                <a:tc vMerge="1">
                  <a:tcPr/>
                </a:tc>
                <a:tc gridSpan="2">
                  <a:txBody>
                    <a:bodyPr/>
                    <a:lstStyle/>
                    <a:p>
                      <a:pPr algn="l" hangingPunct="0">
                        <a:lnSpc>
                          <a:spcPts val="2000"/>
                        </a:lnSpc>
                      </a:pP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作形式宾语</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a:txBody>
                    <a:bodyPr/>
                    <a:lstStyle/>
                    <a:p>
                      <a:pPr marL="0" indent="0" algn="l" hangingPunct="0">
                        <a:lnSpc>
                          <a:spcPts val="2200"/>
                        </a:lnSpc>
                      </a:pP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一些动词后的宾语从句有宾语补足语时</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需要用</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作形式宾语</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而将</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引导的宾语从句后置</a:t>
                      </a:r>
                      <a:r>
                        <a:rPr lang="en-US" altLang="zh-CN" sz="14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常见的这类动</a:t>
                      </a:r>
                      <a:endParaRPr lang="en-US" altLang="zh-CN" sz="14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hangingPunct="0">
                        <a:lnSpc>
                          <a:spcPts val="2200"/>
                        </a:lnSpc>
                      </a:pPr>
                      <a:r>
                        <a:rPr lang="en-US" altLang="zh-CN" sz="14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词有</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consider</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believe</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guess</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suppose</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等</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p>
                      <a:pPr marL="0" indent="0" algn="l" hangingPunct="0">
                        <a:lnSpc>
                          <a:spcPts val="2200"/>
                        </a:lnSpc>
                      </a:pPr>
                      <a:r>
                        <a:rPr lang="en-US" altLang="zh-CN" sz="900" b="0" i="0" kern="0" spc="0">
                          <a:solidFill>
                            <a:srgbClr val="FFFFFF">
                              <a:alpha val="0"/>
                            </a:srgbClr>
                          </a:solidFill>
                          <a:latin typeface="宋体" panose="02010600030101010101" pitchFamily="2" charset="-122"/>
                          <a:ea typeface="微软雅黑" panose="020B0503020204020204" pitchFamily="34" charset="-122"/>
                          <a:cs typeface="Times New Roman" panose="02020603050405020304" pitchFamily="34" charset="-120"/>
                        </a:rPr>
                        <a:t>____</a:t>
                      </a: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1400" b="0"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necessary</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400" b="0"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review</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lessons</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我发现我们每天复习功课是必要的</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p>
                      <a:pPr marL="0" indent="0" algn="l" hangingPunct="0">
                        <a:lnSpc>
                          <a:spcPts val="2200"/>
                        </a:lnSpc>
                      </a:pP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表示</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喜欢</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厌恶</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的动词</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（hate</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dislike</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appreciate</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enjoy</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等</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以及一些短语动词</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depend</a:t>
                      </a:r>
                      <a:r>
                        <a:rPr lang="en-US" altLang="zh-CN" sz="1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4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hangingPunct="0">
                        <a:lnSpc>
                          <a:spcPts val="2200"/>
                        </a:lnSpc>
                      </a:pP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rely</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等</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后常用</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作形式宾语</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而将宾语从句后置</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p>
                      <a:pPr marL="0" lvl="0" indent="0" algn="l" hangingPunct="0">
                        <a:lnSpc>
                          <a:spcPts val="2100"/>
                        </a:lnSpc>
                      </a:pPr>
                      <a:r>
                        <a:rPr lang="en-US" altLang="zh-CN" sz="900" b="0" i="0" kern="0" spc="0">
                          <a:solidFill>
                            <a:srgbClr val="FFFFFF">
                              <a:alpha val="0"/>
                            </a:srgbClr>
                          </a:solidFill>
                          <a:latin typeface="宋体" panose="02010600030101010101" pitchFamily="2" charset="-122"/>
                          <a:ea typeface="微软雅黑" panose="020B0503020204020204" pitchFamily="34" charset="-122"/>
                          <a:cs typeface="Times New Roman" panose="02020603050405020304" pitchFamily="34" charset="-120"/>
                        </a:rPr>
                        <a:t>____</a:t>
                      </a: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shall</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sz="1400" b="0"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400" b="0"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400" b="0"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taken</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absent.</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你不在的时候</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我保证会把他照顾好</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pic>
        <p:nvPicPr>
          <p:cNvPr id="3" name="P_4_BD#9acfaef96.table_image?tii=9&amp;pid=611a2d8f0&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691788" y="1422622"/>
            <a:ext cx="164592" cy="21945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P_4_BD#9acfaef96.table_image?tii=10&amp;pid=611a2d8f0&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691788" y="2071338"/>
            <a:ext cx="164592" cy="21945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P_4_BD#9acfaef96.table_image?tii=11&amp;pid=611a2d8f0&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691788" y="2439130"/>
            <a:ext cx="164592" cy="21945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6" name="P_4_BD#9acfaef96.table_image?tii=12&amp;pid=611a2d8f0&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691788" y="2729198"/>
            <a:ext cx="164592" cy="21945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7" name="P_4_BD#9acfaef96.table_image?tii=13&amp;pid=611a2d8f0&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691788" y="3654774"/>
            <a:ext cx="164592" cy="21945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2" name="P_4_BD#9acfaef96.table_image?tii=14&amp;pid=611a2d8f0&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691788" y="4512278"/>
            <a:ext cx="164592" cy="21945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4#9acfaef96?pid=611a2d8f0&amp;color=0,0,0&amp;vtp=1&amp;bt=1&amp;bbb=1"/>
          <p:cNvSpPr/>
          <p:nvPr/>
        </p:nvSpPr>
        <p:spPr>
          <a:xfrm>
            <a:off x="832104" y="1080000"/>
            <a:ext cx="10533888" cy="2865755"/>
          </a:xfrm>
          <a:prstGeom prst="rect">
            <a:avLst/>
          </a:prstGeom>
          <a:noFill/>
        </p:spPr>
        <p:txBody>
          <a:bodyPr wrap="none" lIns="0" tIns="0" rIns="0" bIns="0" rtlCol="0" anchor="t"/>
          <a:lstStyle/>
          <a:p>
            <a:pPr algn="l">
              <a:lnSpc>
                <a:spcPts val="33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注意</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.以下情况宾语从句中的that不可省略：</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1）主句的谓语动词后接多个宾语从句时，第一个that可以省略，而其他的that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不能省略。</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ts val="3300"/>
              </a:lnSpc>
              <a:spcBef>
                <a:spcPts val="0"/>
              </a:spcBef>
              <a:spcAft>
                <a:spcPts val="0"/>
              </a:spcAft>
              <a:buClrTx/>
              <a:buSzTx/>
              <a:buFontTx/>
              <a:buNone/>
              <a:defRPr/>
            </a:pPr>
            <a:r>
              <a:rPr kumimoji="0" lang="en-US" altLang="zh-CN" sz="900" b="0" i="0" u="none" strike="noStrike" kern="0" cap="none" spc="0" normalizeH="0" baseline="0" noProof="0">
                <a:ln>
                  <a:noFill/>
                </a:ln>
                <a:solidFill>
                  <a:srgbClr val="FFFFFF"/>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think</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（that）</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it</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will</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be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sunny</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tomorrow</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and</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that</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will</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go</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shopping.</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我认为明天是晴天</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我们将</a:t>
            </a:r>
            <a:endPar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endParaRPr>
          </a:p>
          <a:p>
            <a:pPr marL="0" marR="0" lvl="0" indent="0" defTabSz="914400" rtl="0" eaLnBrk="1" fontAlgn="auto" latinLnBrk="0" hangingPunct="1">
              <a:lnSpc>
                <a:spcPts val="3300"/>
              </a:lnSpc>
              <a:spcBef>
                <a:spcPts val="0"/>
              </a:spcBef>
              <a:spcAft>
                <a:spcPts val="0"/>
              </a:spcAft>
              <a:buClrTx/>
              <a:buSzTx/>
              <a:buFontTx/>
              <a:buNone/>
              <a:defRPr/>
            </a:pP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去购物</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defRPr/>
            </a:pP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（2）that引导的宾语从句和主句的谓语动词之间</a:t>
            </a:r>
            <a:r>
              <a:rPr kumimoji="0" lang="en-US" altLang="zh-CN" sz="1800" b="1"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有插入语</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时，that不能省略。</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defRPr/>
            </a:pPr>
            <a:r>
              <a:rPr kumimoji="0" lang="en-US" altLang="zh-CN" sz="900" b="0" i="0" u="none" strike="noStrike" kern="0" cap="none" spc="0" normalizeH="0" baseline="0" noProof="0">
                <a:ln>
                  <a:noFill/>
                </a:ln>
                <a:solidFill>
                  <a:srgbClr val="FFFFFF"/>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remembered,</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first</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of</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all,</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that</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lost</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my</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USB</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drive.</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我记起来了</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尤其重要的是</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我丢了我的</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U</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盘</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pic>
        <p:nvPicPr>
          <p:cNvPr id="3" name="P_4_BD#9acfaef96?pid=611a2d8f0&amp;color=0,0,0&amp;tib=255,255,255&amp;iip=2&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41280" y="2403848"/>
            <a:ext cx="2103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6" name="P_4_BD#9acfaef96?pid=611a2d8f0&amp;color=0,0,0&amp;tib=255,255,255&amp;iip=3&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41280" y="3614793"/>
            <a:ext cx="2103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4_BD#9acfaef96?pid=611a2d8f0&amp;color=0,0,0&amp;vtp=1&amp;bt=1&amp;bbb=1&amp;hb=1"/>
          <p:cNvSpPr/>
          <p:nvPr/>
        </p:nvSpPr>
        <p:spPr>
          <a:xfrm>
            <a:off x="832104" y="1078992"/>
            <a:ext cx="10533888" cy="24466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2.whether与if引导宾语从句时，在从句中不作任何成分，但有具体的含义，意为“是否</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”。在下列情况中只</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能用</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whether而不能用if：</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1）宾语从句中引导词后跟or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not时，只能用</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whether。</a:t>
            </a:r>
            <a:endPar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ts val="3300"/>
              </a:lnSpc>
              <a:spcBef>
                <a:spcPts val="0"/>
              </a:spcBef>
              <a:spcAft>
                <a:spcPts val="0"/>
              </a:spcAft>
              <a:buClrTx/>
              <a:buSzTx/>
              <a:buFontTx/>
              <a:buNone/>
              <a:defRPr/>
            </a:pPr>
            <a:r>
              <a:rPr kumimoji="0" lang="en-US" altLang="zh-CN" sz="900" b="0" i="0" u="none" strike="noStrike" kern="0" cap="none" spc="0" normalizeH="0" baseline="0" noProof="0">
                <a:ln>
                  <a:noFill/>
                </a:ln>
                <a:solidFill>
                  <a:srgbClr val="FFFFFF"/>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don't</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know</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whether</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or</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not</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report</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is</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true.</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我不知道这个报道是否是真实的</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defRPr/>
            </a:pP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（2）介词后的宾语从句要用whether引导。</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defRPr/>
            </a:pPr>
            <a:r>
              <a:rPr kumimoji="0" lang="en-US" altLang="zh-CN" sz="900" b="0" i="0" u="none" strike="noStrike" kern="0" cap="none" spc="0" normalizeH="0" baseline="0" noProof="0">
                <a:ln>
                  <a:noFill/>
                </a:ln>
                <a:solidFill>
                  <a:srgbClr val="FFFFFF"/>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It</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depends</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on</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whether</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have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enough</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time.</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这取决于我们是否有充足的时间</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pic>
        <p:nvPicPr>
          <p:cNvPr id="3" name="P_4_BD#9acfaef96?pid=611a2d8f0&amp;color=0,0,0&amp;tib=255,255,255&amp;iip=4&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41280" y="2390140"/>
            <a:ext cx="2103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6" name="P_4_BD#9acfaef96?pid=611a2d8f0&amp;color=0,0,0&amp;tib=255,255,255&amp;iip=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41280" y="3189605"/>
            <a:ext cx="2103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5286</Words>
  <Application>WPS 演示</Application>
  <PresentationFormat>宽屏</PresentationFormat>
  <Paragraphs>232</Paragraphs>
  <Slides>18</Slides>
  <Notes>17</Notes>
  <HiddenSlides>0</HiddenSlides>
  <MMClips>0</MMClips>
  <ScaleCrop>false</ScaleCrop>
  <HeadingPairs>
    <vt:vector size="6" baseType="variant">
      <vt:variant>
        <vt:lpstr>已用的字体</vt:lpstr>
      </vt:variant>
      <vt:variant>
        <vt:i4>15</vt:i4>
      </vt:variant>
      <vt:variant>
        <vt:lpstr>主题</vt:lpstr>
      </vt:variant>
      <vt:variant>
        <vt:i4>1</vt:i4>
      </vt:variant>
      <vt:variant>
        <vt:lpstr>幻灯片标题</vt:lpstr>
      </vt:variant>
      <vt:variant>
        <vt:i4>18</vt:i4>
      </vt:variant>
    </vt:vector>
  </HeadingPairs>
  <TitlesOfParts>
    <vt:vector size="34" baseType="lpstr">
      <vt:lpstr>Arial</vt:lpstr>
      <vt:lpstr>宋体</vt:lpstr>
      <vt:lpstr>Wingdings</vt:lpstr>
      <vt:lpstr>黑体</vt:lpstr>
      <vt:lpstr>黑体</vt:lpstr>
      <vt:lpstr>微软雅黑</vt:lpstr>
      <vt:lpstr>微软雅黑</vt:lpstr>
      <vt:lpstr>宋体</vt:lpstr>
      <vt:lpstr>Times New Roman</vt:lpstr>
      <vt:lpstr>Times New Roman</vt:lpstr>
      <vt:lpstr>楷体</vt:lpstr>
      <vt:lpstr>Calibri</vt:lpstr>
      <vt:lpstr>等线</vt:lpstr>
      <vt:lpstr>Arial Unicode MS</vt:lpstr>
      <vt:lpstr>Calibri</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cp:lastModifiedBy>
  <cp:revision>3</cp:revision>
  <dcterms:created xsi:type="dcterms:W3CDTF">2025-11-03T11:07:00Z</dcterms:created>
  <dcterms:modified xsi:type="dcterms:W3CDTF">2025-11-05T07:14:55Z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55EEC6F812794F9BBCED141EC1FAE386_12</vt:lpwstr>
  </property>
  <property fmtid="{D5CDD505-2E9C-101B-9397-08002B2CF9AE}" pid="3" name="KSOProductBuildVer">
    <vt:lpwstr>2052-12.1.0.22529</vt:lpwstr>
  </property>
</Properties>
</file>